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8" r:id="rId3"/>
    <p:sldId id="280" r:id="rId4"/>
    <p:sldId id="259" r:id="rId5"/>
    <p:sldId id="267" r:id="rId6"/>
    <p:sldId id="268" r:id="rId7"/>
    <p:sldId id="257" r:id="rId8"/>
    <p:sldId id="270" r:id="rId9"/>
    <p:sldId id="266" r:id="rId10"/>
    <p:sldId id="279" r:id="rId11"/>
    <p:sldId id="260" r:id="rId12"/>
    <p:sldId id="273" r:id="rId13"/>
    <p:sldId id="261" r:id="rId14"/>
    <p:sldId id="274" r:id="rId15"/>
    <p:sldId id="263" r:id="rId16"/>
    <p:sldId id="264" r:id="rId17"/>
    <p:sldId id="275" r:id="rId18"/>
    <p:sldId id="265" r:id="rId19"/>
    <p:sldId id="276" r:id="rId20"/>
    <p:sldId id="269" r:id="rId21"/>
    <p:sldId id="277" r:id="rId22"/>
    <p:sldId id="262" r:id="rId23"/>
    <p:sldId id="278" r:id="rId24"/>
    <p:sldId id="271" r:id="rId25"/>
    <p:sldId id="27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3" d="100"/>
          <a:sy n="83" d="100"/>
        </p:scale>
        <p:origin x="-4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5D427F-04EB-4448-8198-22684066EEBE}" type="datetimeFigureOut">
              <a:rPr lang="en-US" smtClean="0"/>
              <a:pPr/>
              <a:t>8/6/2009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245C77-AFD5-41E7-8D72-1C58A74138E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DA61A2-6CB9-49BA-886A-3FCD5B8B00F5}" type="datetimeFigureOut">
              <a:rPr lang="en-US" smtClean="0"/>
              <a:t>8/6/2009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812FC8D-2B06-4CAC-A50B-60F51AF5E06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CA7E0-D3AD-CB4A-AABE-191E2A33A953}" type="datetimeFigureOut">
              <a:rPr lang="en-US" smtClean="0"/>
              <a:pPr/>
              <a:t>8/6/2009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CA7E0-D3AD-CB4A-AABE-191E2A33A953}" type="datetimeFigureOut">
              <a:rPr lang="en-US" smtClean="0"/>
              <a:pPr/>
              <a:t>8/6/2009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CA7E0-D3AD-CB4A-AABE-191E2A33A953}" type="datetimeFigureOut">
              <a:rPr lang="en-US" smtClean="0"/>
              <a:pPr/>
              <a:t>8/6/2009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CA7E0-D3AD-CB4A-AABE-191E2A33A953}" type="datetimeFigureOut">
              <a:rPr lang="en-US" smtClean="0"/>
              <a:pPr/>
              <a:t>8/6/2009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CA7E0-D3AD-CB4A-AABE-191E2A33A953}" type="datetimeFigureOut">
              <a:rPr lang="en-US" smtClean="0"/>
              <a:pPr/>
              <a:t>8/6/2009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CA7E0-D3AD-CB4A-AABE-191E2A33A953}" type="datetimeFigureOut">
              <a:rPr lang="en-US" smtClean="0"/>
              <a:pPr/>
              <a:t>8/6/2009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CA7E0-D3AD-CB4A-AABE-191E2A33A953}" type="datetimeFigureOut">
              <a:rPr lang="en-US" smtClean="0"/>
              <a:pPr/>
              <a:t>8/6/2009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CA7E0-D3AD-CB4A-AABE-191E2A33A953}" type="datetimeFigureOut">
              <a:rPr lang="en-US" smtClean="0"/>
              <a:pPr/>
              <a:t>8/6/2009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CA7E0-D3AD-CB4A-AABE-191E2A33A953}" type="datetimeFigureOut">
              <a:rPr lang="en-US" smtClean="0"/>
              <a:pPr/>
              <a:t>8/6/2009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CA7E0-D3AD-CB4A-AABE-191E2A33A953}" type="datetimeFigureOut">
              <a:rPr lang="en-US" smtClean="0"/>
              <a:pPr/>
              <a:t>8/6/2009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CA7E0-D3AD-CB4A-AABE-191E2A33A953}" type="datetimeFigureOut">
              <a:rPr lang="en-US" smtClean="0"/>
              <a:pPr/>
              <a:t>8/6/2009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3CB02-0229-014F-8273-33271BD35E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CA7E0-D3AD-CB4A-AABE-191E2A33A953}" type="datetimeFigureOut">
              <a:rPr lang="en-US" smtClean="0"/>
              <a:pPr/>
              <a:t>8/6/2009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3CB02-0229-014F-8273-33271BD35E9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urrent.com/items/89203704_the-art-of-the-toilet.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763000" cy="1470025"/>
          </a:xfrm>
        </p:spPr>
        <p:txBody>
          <a:bodyPr>
            <a:normAutofit/>
          </a:bodyPr>
          <a:lstStyle/>
          <a:p>
            <a:r>
              <a:rPr lang="en-US" sz="4500" b="1" dirty="0" smtClean="0">
                <a:latin typeface="Bookman Old Style"/>
                <a:cs typeface="Bookman Old Style"/>
              </a:rPr>
              <a:t>The Low Art of Stall-Scrawl</a:t>
            </a:r>
            <a:r>
              <a:rPr lang="en-US" sz="4500" dirty="0" smtClean="0"/>
              <a:t>	</a:t>
            </a:r>
            <a:endParaRPr lang="en-US" sz="4500" dirty="0"/>
          </a:p>
        </p:txBody>
      </p:sp>
      <p:sp>
        <p:nvSpPr>
          <p:cNvPr id="3" name="Subtitle 2"/>
          <p:cNvSpPr>
            <a:spLocks noGrp="1"/>
          </p:cNvSpPr>
          <p:nvPr>
            <p:ph type="subTitle" idx="1"/>
          </p:nvPr>
        </p:nvSpPr>
        <p:spPr/>
        <p:txBody>
          <a:bodyPr/>
          <a:lstStyle/>
          <a:p>
            <a:r>
              <a:rPr lang="en-US" dirty="0" smtClean="0">
                <a:latin typeface="Bookman Old Style"/>
                <a:cs typeface="Bookman Old Style"/>
              </a:rPr>
              <a:t>By: </a:t>
            </a:r>
            <a:r>
              <a:rPr lang="en-US" dirty="0" err="1" smtClean="0">
                <a:latin typeface="Bookman Old Style"/>
                <a:cs typeface="Bookman Old Style"/>
              </a:rPr>
              <a:t>Conor</a:t>
            </a:r>
            <a:r>
              <a:rPr lang="en-US" dirty="0" smtClean="0">
                <a:latin typeface="Bookman Old Style"/>
                <a:cs typeface="Bookman Old Style"/>
              </a:rPr>
              <a:t> </a:t>
            </a:r>
            <a:r>
              <a:rPr lang="en-US" dirty="0" err="1" smtClean="0">
                <a:latin typeface="Bookman Old Style"/>
                <a:cs typeface="Bookman Old Style"/>
              </a:rPr>
              <a:t>Cashman</a:t>
            </a:r>
            <a:endParaRPr lang="en-US" dirty="0">
              <a:latin typeface="Bookman Old Style"/>
              <a:cs typeface="Bookman Old Sty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man Old Style" pitchFamily="18" charset="0"/>
              </a:rPr>
              <a:t>Poetry and Philosophy Thoughts</a:t>
            </a:r>
            <a:endParaRPr lang="en-US" b="1" dirty="0">
              <a:latin typeface="Bookman Old Style"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man Old Style" pitchFamily="18" charset="0"/>
              </a:rPr>
              <a:t>Most philosophic comments have to do with the futility of existence; hence, I see these as reactions against the temporality of existence or their therapeutic handling of their own mortality.</a:t>
            </a:r>
          </a:p>
          <a:p>
            <a:r>
              <a:rPr lang="en-US" dirty="0" smtClean="0">
                <a:latin typeface="Bookman Old Style" pitchFamily="18" charset="0"/>
              </a:rPr>
              <a:t>The poetry typically ranges in tone, from witty humor to divulgence of private emotions.</a:t>
            </a:r>
            <a:endParaRPr lang="en-US" dirty="0">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teNovemberLibraryBuisnessSBH15of73.jpg"/>
          <p:cNvPicPr>
            <a:picLocks noChangeAspect="1"/>
          </p:cNvPicPr>
          <p:nvPr/>
        </p:nvPicPr>
        <p:blipFill>
          <a:blip r:embed="rId2"/>
          <a:srcRect b="9372"/>
          <a:stretch>
            <a:fillRect/>
          </a:stretch>
        </p:blipFill>
        <p:spPr>
          <a:xfrm>
            <a:off x="457199" y="3261439"/>
            <a:ext cx="5199567" cy="3139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g-19.jpg"/>
          <p:cNvPicPr>
            <a:picLocks noChangeAspect="1"/>
          </p:cNvPicPr>
          <p:nvPr/>
        </p:nvPicPr>
        <p:blipFill>
          <a:blip r:embed="rId3"/>
          <a:srcRect r="14710" b="14632"/>
          <a:stretch>
            <a:fillRect/>
          </a:stretch>
        </p:blipFill>
        <p:spPr>
          <a:xfrm>
            <a:off x="4939693" y="838200"/>
            <a:ext cx="3899507" cy="274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228600"/>
            <a:ext cx="8229600" cy="1143000"/>
          </a:xfrm>
        </p:spPr>
        <p:txBody>
          <a:bodyPr>
            <a:noAutofit/>
          </a:bodyPr>
          <a:lstStyle/>
          <a:p>
            <a:r>
              <a:rPr lang="en-US" sz="3000" b="1" dirty="0" smtClean="0">
                <a:latin typeface="Bookman Old Style"/>
                <a:cs typeface="Bookman Old Style"/>
              </a:rPr>
              <a:t>                          Political Commentary</a:t>
            </a:r>
            <a:endParaRPr lang="en-US" sz="3000" b="1" dirty="0">
              <a:latin typeface="Bookman Old Style"/>
              <a:cs typeface="Bookman Old Style"/>
            </a:endParaRPr>
          </a:p>
        </p:txBody>
      </p:sp>
      <p:pic>
        <p:nvPicPr>
          <p:cNvPr id="4" name="Content Placeholder 3" descr="jan26triptokeys435.jpg"/>
          <p:cNvPicPr>
            <a:picLocks noGrp="1" noChangeAspect="1"/>
          </p:cNvPicPr>
          <p:nvPr>
            <p:ph idx="1"/>
          </p:nvPr>
        </p:nvPicPr>
        <p:blipFill>
          <a:blip r:embed="rId4"/>
          <a:srcRect t="16754" r="26740"/>
          <a:stretch>
            <a:fillRect/>
          </a:stretch>
        </p:blipFill>
        <p:spPr>
          <a:xfrm>
            <a:off x="2589605" y="990600"/>
            <a:ext cx="2668195" cy="2270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16.jpg"/>
          <p:cNvPicPr>
            <a:picLocks noChangeAspect="1"/>
          </p:cNvPicPr>
          <p:nvPr/>
        </p:nvPicPr>
        <p:blipFill>
          <a:blip r:embed="rId5"/>
          <a:srcRect l="18333" t="3604" r="21667"/>
          <a:stretch>
            <a:fillRect/>
          </a:stretch>
        </p:blipFill>
        <p:spPr>
          <a:xfrm>
            <a:off x="457200" y="285477"/>
            <a:ext cx="2895600" cy="3269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g-20.jpg"/>
          <p:cNvPicPr>
            <a:picLocks noChangeAspect="1"/>
          </p:cNvPicPr>
          <p:nvPr/>
        </p:nvPicPr>
        <p:blipFill>
          <a:blip r:embed="rId6"/>
          <a:srcRect t="11858" r="5150"/>
          <a:stretch>
            <a:fillRect/>
          </a:stretch>
        </p:blipFill>
        <p:spPr>
          <a:xfrm>
            <a:off x="4572000" y="3873500"/>
            <a:ext cx="4336523" cy="283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Political Thoughts</a:t>
            </a:r>
            <a:endParaRPr lang="en-US" b="1" dirty="0">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Bookman Old Style" pitchFamily="18" charset="0"/>
              </a:rPr>
              <a:t>“The socio-economic politics of transnational corporate states are impacting every facet of life on the plant, from soybeans to human beings, from manufactured wars to fabricated moments.  As the psyche of humanity is being force-fed the politics of fear, emotional pandemics and global insecurity, the trauma-based control is at such a level of saturation that if one doesn’t question the method of conditioning, well they may already be conditioned beyond recognition” (</a:t>
            </a:r>
            <a:r>
              <a:rPr lang="en-US" dirty="0" err="1" smtClean="0">
                <a:latin typeface="Bookman Old Style" pitchFamily="18" charset="0"/>
              </a:rPr>
              <a:t>Ferem</a:t>
            </a:r>
            <a:r>
              <a:rPr lang="en-US" dirty="0" smtClean="0">
                <a:latin typeface="Bookman Old Style" pitchFamily="18" charset="0"/>
              </a:rPr>
              <a:t>, 98).</a:t>
            </a:r>
          </a:p>
          <a:p>
            <a:r>
              <a:rPr lang="en-US" dirty="0" smtClean="0">
                <a:latin typeface="Bookman Old Style" pitchFamily="18" charset="0"/>
              </a:rPr>
              <a:t>“Could bathroom graffiti be a more patriotic gesture than it is thought to be? After all what’s freedom without expression?” (</a:t>
            </a:r>
            <a:r>
              <a:rPr lang="en-US" dirty="0" err="1" smtClean="0">
                <a:latin typeface="Bookman Old Style" pitchFamily="18" charset="0"/>
              </a:rPr>
              <a:t>Ferem</a:t>
            </a:r>
            <a:r>
              <a:rPr lang="en-US" dirty="0" smtClean="0">
                <a:latin typeface="Bookman Old Style" pitchFamily="18" charset="0"/>
              </a:rPr>
              <a:t>, 97).  Are these examples of freedom or simply </a:t>
            </a:r>
            <a:r>
              <a:rPr lang="en-US" dirty="0" smtClean="0">
                <a:latin typeface="Bookman Old Style" pitchFamily="18" charset="0"/>
              </a:rPr>
              <a:t>c</a:t>
            </a:r>
            <a:r>
              <a:rPr lang="en-US" dirty="0" smtClean="0">
                <a:latin typeface="Bookman Old Style" pitchFamily="18" charset="0"/>
              </a:rPr>
              <a:t>owardly defamation? </a:t>
            </a:r>
            <a:endParaRPr lang="en-US" dirty="0">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4267200" cy="1143000"/>
          </a:xfrm>
        </p:spPr>
        <p:txBody>
          <a:bodyPr/>
          <a:lstStyle/>
          <a:p>
            <a:r>
              <a:rPr lang="en-US" b="1" dirty="0" smtClean="0">
                <a:latin typeface="Bookman Old Style"/>
                <a:cs typeface="Bookman Old Style"/>
              </a:rPr>
              <a:t>Guidance</a:t>
            </a:r>
            <a:endParaRPr lang="en-US" b="1" dirty="0">
              <a:latin typeface="Bookman Old Style"/>
              <a:cs typeface="Bookman Old Style"/>
            </a:endParaRPr>
          </a:p>
        </p:txBody>
      </p:sp>
      <p:pic>
        <p:nvPicPr>
          <p:cNvPr id="5" name="Picture 4" descr="a-11.jpg"/>
          <p:cNvPicPr>
            <a:picLocks noChangeAspect="1"/>
          </p:cNvPicPr>
          <p:nvPr/>
        </p:nvPicPr>
        <p:blipFill>
          <a:blip r:embed="rId2"/>
          <a:srcRect t="11905" b="11905"/>
          <a:stretch>
            <a:fillRect/>
          </a:stretch>
        </p:blipFill>
        <p:spPr>
          <a:xfrm>
            <a:off x="228600" y="3989499"/>
            <a:ext cx="4949814" cy="2639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g-10.jpg"/>
          <p:cNvPicPr>
            <a:picLocks noChangeAspect="1"/>
          </p:cNvPicPr>
          <p:nvPr/>
        </p:nvPicPr>
        <p:blipFill>
          <a:blip r:embed="rId3"/>
          <a:srcRect l="6667" t="21343" r="16667" b="14625"/>
          <a:stretch>
            <a:fillRect/>
          </a:stretch>
        </p:blipFill>
        <p:spPr>
          <a:xfrm>
            <a:off x="5334000" y="228600"/>
            <a:ext cx="3505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descr="a-03.jpg"/>
          <p:cNvPicPr>
            <a:picLocks noGrp="1" noChangeAspect="1"/>
          </p:cNvPicPr>
          <p:nvPr>
            <p:ph idx="1"/>
          </p:nvPr>
        </p:nvPicPr>
        <p:blipFill>
          <a:blip r:embed="rId4"/>
          <a:srcRect b="11508"/>
          <a:stretch>
            <a:fillRect/>
          </a:stretch>
        </p:blipFill>
        <p:spPr>
          <a:xfrm>
            <a:off x="381000" y="215900"/>
            <a:ext cx="4572000" cy="283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g-16.jpg"/>
          <p:cNvPicPr>
            <a:picLocks noChangeAspect="1"/>
          </p:cNvPicPr>
          <p:nvPr/>
        </p:nvPicPr>
        <p:blipFill>
          <a:blip r:embed="rId5"/>
          <a:srcRect t="16601" b="19368"/>
          <a:stretch>
            <a:fillRect/>
          </a:stretch>
        </p:blipFill>
        <p:spPr>
          <a:xfrm>
            <a:off x="4267200" y="2514600"/>
            <a:ext cx="4572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h-15.jpg"/>
          <p:cNvPicPr>
            <a:picLocks noChangeAspect="1"/>
          </p:cNvPicPr>
          <p:nvPr/>
        </p:nvPicPr>
        <p:blipFill>
          <a:blip r:embed="rId6"/>
          <a:srcRect l="20000" t="26680" r="20000" b="16601"/>
          <a:stretch>
            <a:fillRect/>
          </a:stretch>
        </p:blipFill>
        <p:spPr>
          <a:xfrm>
            <a:off x="5178414" y="4191000"/>
            <a:ext cx="3660786" cy="243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Guidance Thoughts	</a:t>
            </a:r>
            <a:endParaRPr lang="en-US" b="1" dirty="0">
              <a:latin typeface="Bookman Old Style"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man Old Style" pitchFamily="18" charset="0"/>
              </a:rPr>
              <a:t>Are these comments sincere, or are they just irreverent forms of wit? </a:t>
            </a:r>
          </a:p>
          <a:p>
            <a:r>
              <a:rPr lang="en-US" dirty="0" smtClean="0">
                <a:latin typeface="Bookman Old Style" pitchFamily="18" charset="0"/>
              </a:rPr>
              <a:t>If they are sincere, what does it say about the person who writes it?  Are they unable to provide advice to the people that they are directed? </a:t>
            </a:r>
          </a:p>
          <a:p>
            <a:r>
              <a:rPr lang="en-US" dirty="0" smtClean="0">
                <a:latin typeface="Bookman Old Style" pitchFamily="18" charset="0"/>
              </a:rPr>
              <a:t>Does no one listen to their advice, so they feel the need to engrave it for anonymous readers?  </a:t>
            </a:r>
            <a:endParaRPr lang="en-US" dirty="0">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715000"/>
            <a:ext cx="8229600" cy="1143000"/>
          </a:xfrm>
        </p:spPr>
        <p:txBody>
          <a:bodyPr>
            <a:normAutofit/>
          </a:bodyPr>
          <a:lstStyle/>
          <a:p>
            <a:r>
              <a:rPr lang="en-US" sz="4000" b="1" dirty="0" smtClean="0">
                <a:latin typeface="Bookman Old Style"/>
                <a:cs typeface="Bookman Old Style"/>
              </a:rPr>
              <a:t>Bathroom Humor</a:t>
            </a:r>
            <a:endParaRPr lang="en-US" sz="4000" b="1" dirty="0">
              <a:latin typeface="Bookman Old Style"/>
              <a:cs typeface="Bookman Old Style"/>
            </a:endParaRPr>
          </a:p>
        </p:txBody>
      </p:sp>
      <p:pic>
        <p:nvPicPr>
          <p:cNvPr id="5" name="Picture 4" descr="bacon_dispenser.jpg"/>
          <p:cNvPicPr>
            <a:picLocks noChangeAspect="1"/>
          </p:cNvPicPr>
          <p:nvPr/>
        </p:nvPicPr>
        <p:blipFill>
          <a:blip r:embed="rId2"/>
          <a:srcRect b="9606"/>
          <a:stretch>
            <a:fillRect/>
          </a:stretch>
        </p:blipFill>
        <p:spPr>
          <a:xfrm>
            <a:off x="304800" y="152400"/>
            <a:ext cx="5206474" cy="326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utile.jpg"/>
          <p:cNvPicPr>
            <a:picLocks noChangeAspect="1"/>
          </p:cNvPicPr>
          <p:nvPr/>
        </p:nvPicPr>
        <p:blipFill>
          <a:blip r:embed="rId3"/>
          <a:stretch>
            <a:fillRect/>
          </a:stretch>
        </p:blipFill>
        <p:spPr>
          <a:xfrm>
            <a:off x="4953000" y="3014662"/>
            <a:ext cx="3905251" cy="2928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G_00787841.jpg"/>
          <p:cNvPicPr>
            <a:picLocks noChangeAspect="1"/>
          </p:cNvPicPr>
          <p:nvPr/>
        </p:nvPicPr>
        <p:blipFill>
          <a:blip r:embed="rId4"/>
          <a:stretch>
            <a:fillRect/>
          </a:stretch>
        </p:blipFill>
        <p:spPr>
          <a:xfrm>
            <a:off x="5410200" y="152400"/>
            <a:ext cx="3180588" cy="2118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descr="309171106_4946650302.jpg"/>
          <p:cNvPicPr>
            <a:picLocks noGrp="1" noChangeAspect="1"/>
          </p:cNvPicPr>
          <p:nvPr>
            <p:ph idx="1"/>
          </p:nvPr>
        </p:nvPicPr>
        <p:blipFill>
          <a:blip r:embed="rId5"/>
          <a:stretch>
            <a:fillRect/>
          </a:stretch>
        </p:blipFill>
        <p:spPr>
          <a:xfrm>
            <a:off x="364973" y="3048000"/>
            <a:ext cx="3749827" cy="3457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G_014814879.jpg"/>
          <p:cNvPicPr>
            <a:picLocks noChangeAspect="1"/>
          </p:cNvPicPr>
          <p:nvPr/>
        </p:nvPicPr>
        <p:blipFill>
          <a:blip r:embed="rId6">
            <a:duotone>
              <a:prstClr val="black"/>
              <a:schemeClr val="accent5">
                <a:tint val="45000"/>
                <a:satMod val="400000"/>
              </a:schemeClr>
            </a:duotone>
          </a:blip>
          <a:srcRect t="20366" b="8350"/>
          <a:stretch>
            <a:fillRect/>
          </a:stretch>
        </p:blipFill>
        <p:spPr>
          <a:xfrm>
            <a:off x="6745224" y="2133600"/>
            <a:ext cx="2246376" cy="106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DSC00025.JPG"/>
          <p:cNvPicPr>
            <a:picLocks noChangeAspect="1"/>
          </p:cNvPicPr>
          <p:nvPr/>
        </p:nvPicPr>
        <p:blipFill>
          <a:blip r:embed="rId7"/>
          <a:srcRect l="15765" t="12027" r="24837" b="18816"/>
          <a:stretch>
            <a:fillRect/>
          </a:stretch>
        </p:blipFill>
        <p:spPr>
          <a:xfrm>
            <a:off x="4038600" y="2743200"/>
            <a:ext cx="2009777"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youhavetodrawthelinesomewherereduced.jpg"/>
          <p:cNvPicPr>
            <a:picLocks noChangeAspect="1"/>
          </p:cNvPicPr>
          <p:nvPr/>
        </p:nvPicPr>
        <p:blipFill>
          <a:blip r:embed="rId2"/>
          <a:srcRect t="28148" b="18519"/>
          <a:stretch>
            <a:fillRect/>
          </a:stretch>
        </p:blipFill>
        <p:spPr>
          <a:xfrm>
            <a:off x="2590800" y="3657600"/>
            <a:ext cx="4114800"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200400" y="2057400"/>
            <a:ext cx="2590800" cy="1143000"/>
          </a:xfrm>
        </p:spPr>
        <p:txBody>
          <a:bodyPr>
            <a:noAutofit/>
          </a:bodyPr>
          <a:lstStyle/>
          <a:p>
            <a:r>
              <a:rPr lang="en-US" sz="3500" b="1" dirty="0" smtClean="0">
                <a:latin typeface="Bookman Old Style"/>
                <a:cs typeface="Bookman Old Style"/>
              </a:rPr>
              <a:t>Irreverent </a:t>
            </a:r>
            <a:br>
              <a:rPr lang="en-US" sz="3500" b="1" dirty="0" smtClean="0">
                <a:latin typeface="Bookman Old Style"/>
                <a:cs typeface="Bookman Old Style"/>
              </a:rPr>
            </a:br>
            <a:r>
              <a:rPr lang="en-US" sz="3500" b="1" dirty="0" smtClean="0">
                <a:latin typeface="Bookman Old Style"/>
                <a:cs typeface="Bookman Old Style"/>
              </a:rPr>
              <a:t>Humor</a:t>
            </a:r>
            <a:endParaRPr lang="en-US" sz="3500" b="1" dirty="0">
              <a:latin typeface="Bookman Old Style"/>
              <a:cs typeface="Bookman Old Style"/>
            </a:endParaRPr>
          </a:p>
        </p:txBody>
      </p:sp>
      <p:pic>
        <p:nvPicPr>
          <p:cNvPr id="4" name="Content Placeholder 3" descr="2731710919_2ebfa636a7_o.jpg"/>
          <p:cNvPicPr>
            <a:picLocks noGrp="1" noChangeAspect="1"/>
          </p:cNvPicPr>
          <p:nvPr>
            <p:ph idx="1"/>
          </p:nvPr>
        </p:nvPicPr>
        <p:blipFill>
          <a:blip r:embed="rId3"/>
          <a:srcRect t="27083" b="37755"/>
          <a:stretch>
            <a:fillRect/>
          </a:stretch>
        </p:blipFill>
        <p:spPr>
          <a:xfrm>
            <a:off x="3581400" y="5629275"/>
            <a:ext cx="3901440" cy="1028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12.jpg"/>
          <p:cNvPicPr>
            <a:picLocks noChangeAspect="1"/>
          </p:cNvPicPr>
          <p:nvPr/>
        </p:nvPicPr>
        <p:blipFill>
          <a:blip r:embed="rId4"/>
          <a:srcRect l="6667" t="35156" r="5000" b="46094"/>
          <a:stretch>
            <a:fillRect/>
          </a:stretch>
        </p:blipFill>
        <p:spPr>
          <a:xfrm>
            <a:off x="4191000" y="5066581"/>
            <a:ext cx="4800600" cy="724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15.jpg"/>
          <p:cNvPicPr>
            <a:picLocks noChangeAspect="1"/>
          </p:cNvPicPr>
          <p:nvPr/>
        </p:nvPicPr>
        <p:blipFill>
          <a:blip r:embed="rId5"/>
          <a:srcRect l="30000"/>
          <a:stretch>
            <a:fillRect/>
          </a:stretch>
        </p:blipFill>
        <p:spPr>
          <a:xfrm>
            <a:off x="5791200" y="584200"/>
            <a:ext cx="3200400" cy="322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d-15.jpg"/>
          <p:cNvPicPr>
            <a:picLocks noChangeAspect="1"/>
          </p:cNvPicPr>
          <p:nvPr/>
        </p:nvPicPr>
        <p:blipFill>
          <a:blip r:embed="rId6"/>
          <a:srcRect l="35000" b="16667"/>
          <a:stretch>
            <a:fillRect/>
          </a:stretch>
        </p:blipFill>
        <p:spPr>
          <a:xfrm>
            <a:off x="228600" y="304800"/>
            <a:ext cx="29718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watchingyou.jpg"/>
          <p:cNvPicPr>
            <a:picLocks noChangeAspect="1"/>
          </p:cNvPicPr>
          <p:nvPr/>
        </p:nvPicPr>
        <p:blipFill>
          <a:blip r:embed="rId7"/>
          <a:srcRect r="5128"/>
          <a:stretch>
            <a:fillRect/>
          </a:stretch>
        </p:blipFill>
        <p:spPr>
          <a:xfrm>
            <a:off x="228600" y="4177301"/>
            <a:ext cx="2819400" cy="2452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2888512296_1da185d8cb.jpg"/>
          <p:cNvPicPr>
            <a:picLocks noChangeAspect="1"/>
          </p:cNvPicPr>
          <p:nvPr/>
        </p:nvPicPr>
        <p:blipFill>
          <a:blip r:embed="rId8">
            <a:lum bright="29000" contrast="44000"/>
          </a:blip>
          <a:srcRect t="29012" b="18988"/>
          <a:stretch>
            <a:fillRect/>
          </a:stretch>
        </p:blipFill>
        <p:spPr>
          <a:xfrm>
            <a:off x="6248400" y="3810000"/>
            <a:ext cx="2540000" cy="132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b-12.jpg"/>
          <p:cNvPicPr>
            <a:picLocks noChangeAspect="1"/>
          </p:cNvPicPr>
          <p:nvPr/>
        </p:nvPicPr>
        <p:blipFill>
          <a:blip r:embed="rId9"/>
          <a:srcRect l="15417" t="14826" r="22916"/>
          <a:stretch>
            <a:fillRect/>
          </a:stretch>
        </p:blipFill>
        <p:spPr>
          <a:xfrm>
            <a:off x="1219200" y="2590800"/>
            <a:ext cx="1676400" cy="1620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bathroomgraffitifeb006.jpg"/>
          <p:cNvPicPr>
            <a:picLocks noChangeAspect="1"/>
          </p:cNvPicPr>
          <p:nvPr/>
        </p:nvPicPr>
        <p:blipFill>
          <a:blip r:embed="rId10"/>
          <a:srcRect t="22079" b="42715"/>
          <a:stretch>
            <a:fillRect/>
          </a:stretch>
        </p:blipFill>
        <p:spPr>
          <a:xfrm>
            <a:off x="2819400" y="584200"/>
            <a:ext cx="4114800" cy="108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Humor Thoughts</a:t>
            </a:r>
            <a:endParaRPr lang="en-US" b="1" dirty="0">
              <a:latin typeface="Bookman Old Style" pitchFamily="18" charset="0"/>
            </a:endParaRPr>
          </a:p>
        </p:txBody>
      </p:sp>
      <p:sp>
        <p:nvSpPr>
          <p:cNvPr id="3" name="Content Placeholder 2"/>
          <p:cNvSpPr>
            <a:spLocks noGrp="1"/>
          </p:cNvSpPr>
          <p:nvPr>
            <p:ph idx="1"/>
          </p:nvPr>
        </p:nvSpPr>
        <p:spPr/>
        <p:txBody>
          <a:bodyPr>
            <a:noAutofit/>
          </a:bodyPr>
          <a:lstStyle/>
          <a:p>
            <a:r>
              <a:rPr lang="en-US" sz="2300" dirty="0" smtClean="0">
                <a:latin typeface="Bookman Old Style" pitchFamily="18" charset="0"/>
              </a:rPr>
              <a:t>I particularly enjoy the ability of the stall-</a:t>
            </a:r>
            <a:r>
              <a:rPr lang="en-US" sz="2300" dirty="0" err="1" smtClean="0">
                <a:latin typeface="Bookman Old Style" pitchFamily="18" charset="0"/>
              </a:rPr>
              <a:t>scrawler</a:t>
            </a:r>
            <a:r>
              <a:rPr lang="en-US" sz="2300" dirty="0" smtClean="0">
                <a:latin typeface="Bookman Old Style" pitchFamily="18" charset="0"/>
              </a:rPr>
              <a:t> to use humor to subvert everything from the instructions on a hand-dryer to the crucifixion of Jesus to the quality of the sequel to Toy Story. These are demonstrations of wit are largely good-humored, dismissive, and are not meant to be taken seriously, but, as </a:t>
            </a:r>
            <a:r>
              <a:rPr lang="en-US" sz="2300" dirty="0" err="1" smtClean="0">
                <a:latin typeface="Bookman Old Style" pitchFamily="18" charset="0"/>
              </a:rPr>
              <a:t>Ferem</a:t>
            </a:r>
            <a:r>
              <a:rPr lang="en-US" sz="2300" dirty="0" smtClean="0">
                <a:latin typeface="Bookman Old Style" pitchFamily="18" charset="0"/>
              </a:rPr>
              <a:t> believes, to be taken as momentary “entertainment.” </a:t>
            </a:r>
          </a:p>
          <a:p>
            <a:r>
              <a:rPr lang="en-US" sz="2300" dirty="0" smtClean="0">
                <a:latin typeface="Bookman Old Style" pitchFamily="18" charset="0"/>
              </a:rPr>
              <a:t>“Acknowledging their existence maybe all that matters to the </a:t>
            </a:r>
            <a:r>
              <a:rPr lang="en-US" sz="2300" dirty="0" err="1" smtClean="0">
                <a:latin typeface="Bookman Old Style" pitchFamily="18" charset="0"/>
              </a:rPr>
              <a:t>latrinalists</a:t>
            </a:r>
            <a:r>
              <a:rPr lang="en-US" sz="2300" dirty="0" smtClean="0">
                <a:latin typeface="Bookman Old Style" pitchFamily="18" charset="0"/>
              </a:rPr>
              <a:t>, as theirs is the art of the people entertaining a captive audience that’s just passing through these temporary moments, dreaming of what it means to be free” (</a:t>
            </a:r>
            <a:r>
              <a:rPr lang="en-US" sz="2300" dirty="0" err="1" smtClean="0">
                <a:latin typeface="Bookman Old Style" pitchFamily="18" charset="0"/>
              </a:rPr>
              <a:t>Ferem</a:t>
            </a:r>
            <a:r>
              <a:rPr lang="en-US" sz="2300" dirty="0" smtClean="0">
                <a:latin typeface="Bookman Old Style" pitchFamily="18" charset="0"/>
              </a:rPr>
              <a:t>, 139)  </a:t>
            </a:r>
            <a:endParaRPr lang="en-US" sz="2300" dirty="0">
              <a:latin typeface="Bookman Old Styl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514600"/>
            <a:ext cx="2971800" cy="1143000"/>
          </a:xfrm>
        </p:spPr>
        <p:txBody>
          <a:bodyPr>
            <a:noAutofit/>
          </a:bodyPr>
          <a:lstStyle/>
          <a:p>
            <a:r>
              <a:rPr lang="en-US" sz="3200" b="1" dirty="0" smtClean="0">
                <a:latin typeface="Bookman Old Style" pitchFamily="18" charset="0"/>
              </a:rPr>
              <a:t>Vulgarity and Violence</a:t>
            </a:r>
            <a:endParaRPr lang="en-US" sz="3200" b="1" dirty="0">
              <a:latin typeface="Bookman Old Style" pitchFamily="18" charset="0"/>
            </a:endParaRPr>
          </a:p>
        </p:txBody>
      </p:sp>
      <p:pic>
        <p:nvPicPr>
          <p:cNvPr id="1028" name="Picture 4" descr="F:\Cultural Rhetoric\Final Researched Project\GRAFFITI PICS\Vulgarity\c-04.jpg"/>
          <p:cNvPicPr>
            <a:picLocks noChangeAspect="1" noChangeArrowheads="1"/>
          </p:cNvPicPr>
          <p:nvPr/>
        </p:nvPicPr>
        <p:blipFill>
          <a:blip r:embed="rId2"/>
          <a:srcRect t="18105" b="5109"/>
          <a:stretch>
            <a:fillRect/>
          </a:stretch>
        </p:blipFill>
        <p:spPr bwMode="auto">
          <a:xfrm>
            <a:off x="228600" y="152400"/>
            <a:ext cx="3842656" cy="2065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F:\Cultural Rhetoric\Final Researched Project\GRAFFITI PICS\Vulgarity\shark.jpg"/>
          <p:cNvPicPr>
            <a:picLocks noChangeAspect="1" noChangeArrowheads="1"/>
          </p:cNvPicPr>
          <p:nvPr/>
        </p:nvPicPr>
        <p:blipFill>
          <a:blip r:embed="rId3"/>
          <a:srcRect l="13115"/>
          <a:stretch>
            <a:fillRect/>
          </a:stretch>
        </p:blipFill>
        <p:spPr bwMode="auto">
          <a:xfrm>
            <a:off x="304800" y="3048000"/>
            <a:ext cx="3766456" cy="329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F:\Cultural Rhetoric\Final Researched Project\GRAFFITI PICS\Vulgarity\f-15.jpg"/>
          <p:cNvPicPr>
            <a:picLocks noChangeAspect="1" noChangeArrowheads="1"/>
          </p:cNvPicPr>
          <p:nvPr/>
        </p:nvPicPr>
        <p:blipFill>
          <a:blip r:embed="rId4"/>
          <a:srcRect l="25000" t="25843" r="8333" b="19048"/>
          <a:stretch>
            <a:fillRect/>
          </a:stretch>
        </p:blipFill>
        <p:spPr bwMode="auto">
          <a:xfrm>
            <a:off x="1295400" y="1905000"/>
            <a:ext cx="2713294" cy="1570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F:\Cultural Rhetoric\Final Researched Project\GRAFFITI PICS\Vulgarity\f-19.jpg"/>
          <p:cNvPicPr>
            <a:picLocks noChangeAspect="1" noChangeArrowheads="1"/>
          </p:cNvPicPr>
          <p:nvPr/>
        </p:nvPicPr>
        <p:blipFill>
          <a:blip r:embed="rId5"/>
          <a:srcRect t="20605"/>
          <a:stretch>
            <a:fillRect/>
          </a:stretch>
        </p:blipFill>
        <p:spPr bwMode="auto">
          <a:xfrm>
            <a:off x="4419600" y="3886200"/>
            <a:ext cx="4572000" cy="258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1" name="Picture 7" descr="F:\Cultural Rhetoric\Final Researched Project\GRAFFITI PICS\Vulgarity\HOWABELINCOLNSAVEDTHEUNION.jpg"/>
          <p:cNvPicPr>
            <a:picLocks noChangeAspect="1" noChangeArrowheads="1"/>
          </p:cNvPicPr>
          <p:nvPr/>
        </p:nvPicPr>
        <p:blipFill>
          <a:blip r:embed="rId6">
            <a:grayscl/>
            <a:lum/>
          </a:blip>
          <a:srcRect/>
          <a:stretch>
            <a:fillRect/>
          </a:stretch>
        </p:blipFill>
        <p:spPr bwMode="auto">
          <a:xfrm>
            <a:off x="5861185" y="152400"/>
            <a:ext cx="3060071" cy="2292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F:\Cultural Rhetoric\Final Researched Project\GRAFFITI PICS\Vulgarity\h-03.jpg"/>
          <p:cNvPicPr>
            <a:picLocks noChangeAspect="1" noChangeArrowheads="1"/>
          </p:cNvPicPr>
          <p:nvPr/>
        </p:nvPicPr>
        <p:blipFill>
          <a:blip r:embed="rId7"/>
          <a:srcRect l="14444" t="14493" r="21111" b="15942"/>
          <a:stretch>
            <a:fillRect/>
          </a:stretch>
        </p:blipFill>
        <p:spPr bwMode="auto">
          <a:xfrm>
            <a:off x="3886200" y="2286000"/>
            <a:ext cx="22098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F:\Cultural Rhetoric\Final Researched Project\GRAFFITI PICS\Vulgarity\5442599.jpeg"/>
          <p:cNvPicPr>
            <a:picLocks noChangeAspect="1" noChangeArrowheads="1"/>
          </p:cNvPicPr>
          <p:nvPr/>
        </p:nvPicPr>
        <p:blipFill>
          <a:blip r:embed="rId8"/>
          <a:srcRect l="7737" t="14416" r="11533" b="14848"/>
          <a:stretch>
            <a:fillRect/>
          </a:stretch>
        </p:blipFill>
        <p:spPr bwMode="auto">
          <a:xfrm>
            <a:off x="3962400" y="457200"/>
            <a:ext cx="2209800" cy="1452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man Old Style" pitchFamily="18" charset="0"/>
              </a:rPr>
              <a:t>Violence/Vulgarity Thoughts</a:t>
            </a:r>
            <a:endParaRPr lang="en-US" b="1" dirty="0">
              <a:latin typeface="Bookman Old Style"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man Old Style" pitchFamily="18" charset="0"/>
              </a:rPr>
              <a:t>With these pictures, we see the dark underbelly of humanity.   </a:t>
            </a:r>
          </a:p>
          <a:p>
            <a:pPr lvl="1"/>
            <a:r>
              <a:rPr lang="en-US" dirty="0" smtClean="0">
                <a:latin typeface="Bookman Old Style" pitchFamily="18" charset="0"/>
              </a:rPr>
              <a:t>Some of these inappropriate pictures function solely as perverse forms of entertainment – such as the picture of Lincoln or of the shark. </a:t>
            </a:r>
          </a:p>
          <a:p>
            <a:pPr lvl="1"/>
            <a:r>
              <a:rPr lang="en-US" dirty="0" smtClean="0">
                <a:latin typeface="Bookman Old Style" pitchFamily="18" charset="0"/>
              </a:rPr>
              <a:t>Others though – such as the comments about decapitation and “the strange urges to kill” – suggest a much more psychopathic theme.  They reveal someone who secretly needs to exert agency over someone else through violence.  (Reminiscent of </a:t>
            </a:r>
            <a:r>
              <a:rPr lang="en-US" dirty="0" err="1" smtClean="0">
                <a:latin typeface="Bookman Old Style" pitchFamily="18" charset="0"/>
              </a:rPr>
              <a:t>Craigs</a:t>
            </a:r>
            <a:r>
              <a:rPr lang="en-US" dirty="0" smtClean="0">
                <a:latin typeface="Bookman Old Style" pitchFamily="18" charset="0"/>
              </a:rPr>
              <a:t>-List Killer)        </a:t>
            </a:r>
            <a:endParaRPr lang="en-US" dirty="0">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Bookman Old Style"/>
                <a:cs typeface="Bookman Old Style"/>
              </a:rPr>
              <a:t>The Bathroom Space</a:t>
            </a:r>
            <a:endParaRPr lang="en-US" b="1" dirty="0">
              <a:latin typeface="Bookman Old Style"/>
              <a:cs typeface="Bookman Old Style"/>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Bookman Old Style" pitchFamily="18" charset="0"/>
                <a:cs typeface="Bookman Old Style"/>
              </a:rPr>
              <a:t>The dualistic private/public space of the </a:t>
            </a:r>
            <a:r>
              <a:rPr lang="en-US" dirty="0" smtClean="0">
                <a:latin typeface="Bookman Old Style" pitchFamily="18" charset="0"/>
                <a:cs typeface="Bookman Old Style"/>
              </a:rPr>
              <a:t>bathroom</a:t>
            </a:r>
          </a:p>
          <a:p>
            <a:pPr lvl="1"/>
            <a:r>
              <a:rPr lang="en-US" dirty="0" smtClean="0">
                <a:latin typeface="Bookman Old Style" pitchFamily="18" charset="0"/>
              </a:rPr>
              <a:t>Blair </a:t>
            </a:r>
            <a:r>
              <a:rPr lang="en-US" dirty="0" smtClean="0">
                <a:latin typeface="Bookman Old Style" pitchFamily="18" charset="0"/>
              </a:rPr>
              <a:t>discusses </a:t>
            </a:r>
            <a:r>
              <a:rPr lang="en-US" dirty="0" smtClean="0">
                <a:latin typeface="Bookman Old Style" pitchFamily="18" charset="0"/>
              </a:rPr>
              <a:t>the supplemental commemoration – the flowers, books, cards, left by visitors – as having the power to “transmute the commemorative site to a completed text for individual, but still public, memory practices” (40).  Therefore, with the dialectic stall-</a:t>
            </a:r>
            <a:r>
              <a:rPr lang="en-US" dirty="0" err="1" smtClean="0">
                <a:latin typeface="Bookman Old Style" pitchFamily="18" charset="0"/>
              </a:rPr>
              <a:t>scrawlers</a:t>
            </a:r>
            <a:r>
              <a:rPr lang="en-US" dirty="0" smtClean="0">
                <a:latin typeface="Bookman Old Style" pitchFamily="18" charset="0"/>
              </a:rPr>
              <a:t>, who supplement each other’s writing, the space of the bathroom is perversely being transmuted into a “completed text” for all individuals in that public/private space.</a:t>
            </a:r>
            <a:endParaRPr lang="en-US" dirty="0" smtClean="0">
              <a:latin typeface="Bookman Old Style" pitchFamily="18" charset="0"/>
              <a:cs typeface="Bookman Old Style"/>
            </a:endParaRPr>
          </a:p>
          <a:p>
            <a:r>
              <a:rPr lang="en-US" dirty="0" smtClean="0">
                <a:latin typeface="Bookman Old Style" pitchFamily="18" charset="0"/>
                <a:cs typeface="Bookman Old Style"/>
              </a:rPr>
              <a:t>The insignificance of the public restroom allows individuals to exert their power over it. </a:t>
            </a:r>
            <a:endParaRPr lang="en-US" dirty="0" smtClean="0">
              <a:latin typeface="Bookman Old Style" pitchFamily="18" charset="0"/>
              <a:cs typeface="Bookman Old Style"/>
            </a:endParaRPr>
          </a:p>
          <a:p>
            <a:pPr lvl="1"/>
            <a:r>
              <a:rPr lang="en-US" dirty="0" smtClean="0">
                <a:latin typeface="Bookman Old Style" pitchFamily="18" charset="0"/>
              </a:rPr>
              <a:t>“Architecture, like natural language use, expresses degrees of significance not just through its symbolic substance but by its very existence” </a:t>
            </a:r>
            <a:r>
              <a:rPr lang="en-US" dirty="0" smtClean="0">
                <a:latin typeface="Bookman Old Style" pitchFamily="18" charset="0"/>
              </a:rPr>
              <a:t>(Blair 34</a:t>
            </a:r>
            <a:r>
              <a:rPr lang="en-US" dirty="0" smtClean="0">
                <a:latin typeface="Bookman Old Style" pitchFamily="18" charset="0"/>
              </a:rPr>
              <a:t>). </a:t>
            </a:r>
            <a:endParaRPr lang="en-US" dirty="0" smtClean="0">
              <a:latin typeface="Bookman Old Style" pitchFamily="18" charset="0"/>
              <a:cs typeface="Bookman Old Style"/>
            </a:endParaRPr>
          </a:p>
          <a:p>
            <a:r>
              <a:rPr lang="en-US" dirty="0" smtClean="0">
                <a:latin typeface="Bookman Old Style" pitchFamily="18" charset="0"/>
                <a:cs typeface="Bookman Old Style"/>
              </a:rPr>
              <a:t>This is the only public space where one’s vulnerability is exposed (where one is literally caught with their pants down).</a:t>
            </a:r>
          </a:p>
          <a:p>
            <a:pPr lvl="1"/>
            <a:r>
              <a:rPr lang="en-US" dirty="0" smtClean="0">
                <a:latin typeface="Bookman Old Style" pitchFamily="18" charset="0"/>
                <a:cs typeface="Bookman Old Style"/>
              </a:rPr>
              <a:t>Hence – to overcompensate for our immense vulnerability and to fill the time spent in the stall, we exert power over the space by writing on its walls (Toilet Confidence). </a:t>
            </a:r>
            <a:endParaRPr lang="en-US" dirty="0">
              <a:latin typeface="Bookman Old Style" pitchFamily="18" charset="0"/>
              <a:cs typeface="Bookman Old Styl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Cultural Rhetoric\Final Researched Project\GRAFFITI PICS\Mortality\PIC0163.jpg"/>
          <p:cNvPicPr>
            <a:picLocks noChangeAspect="1" noChangeArrowheads="1"/>
          </p:cNvPicPr>
          <p:nvPr/>
        </p:nvPicPr>
        <p:blipFill>
          <a:blip r:embed="rId2"/>
          <a:srcRect l="6603" t="21991" b="23724"/>
          <a:stretch>
            <a:fillRect/>
          </a:stretch>
        </p:blipFill>
        <p:spPr bwMode="auto">
          <a:xfrm>
            <a:off x="152400" y="808038"/>
            <a:ext cx="5105400" cy="2163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76200"/>
            <a:ext cx="8229600" cy="914400"/>
          </a:xfrm>
        </p:spPr>
        <p:txBody>
          <a:bodyPr/>
          <a:lstStyle/>
          <a:p>
            <a:r>
              <a:rPr lang="en-US" b="1" dirty="0" smtClean="0">
                <a:latin typeface="Bookman Old Style" pitchFamily="18" charset="0"/>
              </a:rPr>
              <a:t>Recognition of Mortality</a:t>
            </a:r>
            <a:endParaRPr lang="en-US" b="1" dirty="0">
              <a:latin typeface="Bookman Old Style" pitchFamily="18" charset="0"/>
            </a:endParaRPr>
          </a:p>
        </p:txBody>
      </p:sp>
      <p:pic>
        <p:nvPicPr>
          <p:cNvPr id="3074" name="Picture 2" descr="F:\Cultural Rhetoric\Final Researched Project\GRAFFITI PICS\Mortality\IMG_0985.JPG"/>
          <p:cNvPicPr>
            <a:picLocks noChangeAspect="1" noChangeArrowheads="1"/>
          </p:cNvPicPr>
          <p:nvPr/>
        </p:nvPicPr>
        <p:blipFill>
          <a:blip r:embed="rId3"/>
          <a:srcRect/>
          <a:stretch>
            <a:fillRect/>
          </a:stretch>
        </p:blipFill>
        <p:spPr bwMode="auto">
          <a:xfrm>
            <a:off x="4952999" y="1066800"/>
            <a:ext cx="3733801" cy="2796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F:\Cultural Rhetoric\Final Researched Project\GRAFFITI PICS\Mortality\IWUZHEREANDITOOKASHIT.jpg"/>
          <p:cNvPicPr>
            <a:picLocks noChangeAspect="1" noChangeArrowheads="1"/>
          </p:cNvPicPr>
          <p:nvPr/>
        </p:nvPicPr>
        <p:blipFill>
          <a:blip r:embed="rId4">
            <a:lum bright="-10000" contrast="40000"/>
          </a:blip>
          <a:srcRect/>
          <a:stretch>
            <a:fillRect/>
          </a:stretch>
        </p:blipFill>
        <p:spPr bwMode="auto">
          <a:xfrm>
            <a:off x="304800" y="2892101"/>
            <a:ext cx="4935745" cy="3697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F:\Cultural Rhetoric\Final Researched Project\GRAFFITI PICS\Mortality\DSC00211.JPG"/>
          <p:cNvPicPr>
            <a:picLocks noChangeAspect="1" noChangeArrowheads="1"/>
          </p:cNvPicPr>
          <p:nvPr/>
        </p:nvPicPr>
        <p:blipFill>
          <a:blip r:embed="rId5"/>
          <a:srcRect t="18313" b="12456"/>
          <a:stretch>
            <a:fillRect/>
          </a:stretch>
        </p:blipFill>
        <p:spPr bwMode="auto">
          <a:xfrm>
            <a:off x="5715000" y="3733800"/>
            <a:ext cx="2971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Mortality Thoughts</a:t>
            </a:r>
            <a:endParaRPr lang="en-US" b="1" dirty="0">
              <a:latin typeface="Bookman Old Style" pitchFamily="18" charset="0"/>
            </a:endParaRPr>
          </a:p>
        </p:txBody>
      </p:sp>
      <p:sp>
        <p:nvSpPr>
          <p:cNvPr id="3" name="Content Placeholder 2"/>
          <p:cNvSpPr>
            <a:spLocks noGrp="1"/>
          </p:cNvSpPr>
          <p:nvPr>
            <p:ph idx="1"/>
          </p:nvPr>
        </p:nvSpPr>
        <p:spPr/>
        <p:txBody>
          <a:bodyPr>
            <a:noAutofit/>
          </a:bodyPr>
          <a:lstStyle/>
          <a:p>
            <a:r>
              <a:rPr lang="en-US" sz="2000" dirty="0" smtClean="0">
                <a:latin typeface="Bookman Old Style" pitchFamily="18" charset="0"/>
              </a:rPr>
              <a:t>The writing of one’s name or the writing of “________ was here” suggests a pitiful attempt at ownership, but it also suggests an attempt at prominence, and further, at permanence.  Just as we sign yearbooks, the tagging of our name is our feeble reaction against our foreknowledge that the moment is fleeting, that our lives are fleeting, that the stall-</a:t>
            </a:r>
            <a:r>
              <a:rPr lang="en-US" sz="2000" dirty="0" err="1" smtClean="0">
                <a:latin typeface="Bookman Old Style" pitchFamily="18" charset="0"/>
              </a:rPr>
              <a:t>scrawler</a:t>
            </a:r>
            <a:r>
              <a:rPr lang="en-US" sz="2000" dirty="0" smtClean="0">
                <a:latin typeface="Bookman Old Style" pitchFamily="18" charset="0"/>
              </a:rPr>
              <a:t> might never be in this bathroom again.  These petty tags –specifically due to the past tense of the verbs – show the writer’s subconscious recognition of mortality.   </a:t>
            </a:r>
          </a:p>
          <a:p>
            <a:r>
              <a:rPr lang="en-US" sz="2000" dirty="0" smtClean="0">
                <a:latin typeface="Bookman Old Style" pitchFamily="18" charset="0"/>
              </a:rPr>
              <a:t>“Whether the restroom graffiti is a knee-jerk reaction to our collective malaise or the process of our psyche healing, it wills itself into existence.  And on some level that may be validation enough” (</a:t>
            </a:r>
            <a:r>
              <a:rPr lang="en-US" sz="2000" dirty="0" err="1" smtClean="0">
                <a:latin typeface="Bookman Old Style" pitchFamily="18" charset="0"/>
              </a:rPr>
              <a:t>Ferem</a:t>
            </a:r>
            <a:r>
              <a:rPr lang="en-US" sz="2000" dirty="0" smtClean="0">
                <a:latin typeface="Bookman Old Style" pitchFamily="18" charset="0"/>
              </a:rPr>
              <a:t> 17). </a:t>
            </a:r>
          </a:p>
          <a:p>
            <a:r>
              <a:rPr lang="en-US" sz="2000" dirty="0" smtClean="0">
                <a:latin typeface="Bookman Old Style" pitchFamily="18" charset="0"/>
              </a:rPr>
              <a:t>So why do we write our names on stalls, on benches, on monuments, on trees?  Prominence? Validation? Permanence?</a:t>
            </a:r>
            <a:endParaRPr lang="en-US" sz="2000" dirty="0">
              <a:latin typeface="Bookman Old Styl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2717800" cy="1143000"/>
          </a:xfrm>
        </p:spPr>
        <p:txBody>
          <a:bodyPr/>
          <a:lstStyle/>
          <a:p>
            <a:r>
              <a:rPr lang="en-US" sz="4000" b="1" dirty="0" smtClean="0">
                <a:latin typeface="Bookman Old Style"/>
                <a:cs typeface="Bookman Old Style"/>
              </a:rPr>
              <a:t>Dialectic</a:t>
            </a:r>
            <a:endParaRPr lang="en-US" sz="4000" b="1" dirty="0">
              <a:latin typeface="Bookman Old Style"/>
              <a:cs typeface="Bookman Old Style"/>
            </a:endParaRPr>
          </a:p>
        </p:txBody>
      </p:sp>
      <p:pic>
        <p:nvPicPr>
          <p:cNvPr id="11" name="Picture 10" descr="pic_0558.jpg"/>
          <p:cNvPicPr>
            <a:picLocks noChangeAspect="1"/>
          </p:cNvPicPr>
          <p:nvPr/>
        </p:nvPicPr>
        <p:blipFill>
          <a:blip r:embed="rId2"/>
          <a:srcRect t="18000" b="9062"/>
          <a:stretch>
            <a:fillRect/>
          </a:stretch>
        </p:blipFill>
        <p:spPr>
          <a:xfrm>
            <a:off x="4495800" y="4191000"/>
            <a:ext cx="4445000" cy="2431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graffiti46.jpg"/>
          <p:cNvPicPr>
            <a:picLocks noChangeAspect="1"/>
          </p:cNvPicPr>
          <p:nvPr/>
        </p:nvPicPr>
        <p:blipFill>
          <a:blip r:embed="rId3"/>
          <a:srcRect t="32660" b="30408"/>
          <a:stretch>
            <a:fillRect/>
          </a:stretch>
        </p:blipFill>
        <p:spPr>
          <a:xfrm>
            <a:off x="2717800" y="180160"/>
            <a:ext cx="6197600" cy="146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graffiti53.jpg"/>
          <p:cNvPicPr>
            <a:picLocks noChangeAspect="1"/>
          </p:cNvPicPr>
          <p:nvPr/>
        </p:nvPicPr>
        <p:blipFill>
          <a:blip r:embed="rId4"/>
          <a:stretch>
            <a:fillRect/>
          </a:stretch>
        </p:blipFill>
        <p:spPr>
          <a:xfrm>
            <a:off x="152400" y="1371600"/>
            <a:ext cx="3794422" cy="2436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descr="d-09.jpg"/>
          <p:cNvPicPr>
            <a:picLocks noGrp="1" noChangeAspect="1"/>
          </p:cNvPicPr>
          <p:nvPr>
            <p:ph idx="1"/>
          </p:nvPr>
        </p:nvPicPr>
        <p:blipFill>
          <a:blip r:embed="rId5"/>
          <a:srcRect l="28333" t="24927" r="8333"/>
          <a:stretch>
            <a:fillRect/>
          </a:stretch>
        </p:blipFill>
        <p:spPr>
          <a:xfrm>
            <a:off x="609600" y="3962400"/>
            <a:ext cx="3276600" cy="2761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yq8ty.jpg"/>
          <p:cNvPicPr>
            <a:picLocks noChangeAspect="1"/>
          </p:cNvPicPr>
          <p:nvPr/>
        </p:nvPicPr>
        <p:blipFill>
          <a:blip r:embed="rId6"/>
          <a:srcRect l="6885" r="9259"/>
          <a:stretch>
            <a:fillRect/>
          </a:stretch>
        </p:blipFill>
        <p:spPr>
          <a:xfrm>
            <a:off x="5893940" y="1600200"/>
            <a:ext cx="3021460" cy="246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ateNovemberLibraryBuisnessSBH64of73.jpg"/>
          <p:cNvPicPr>
            <a:picLocks noChangeAspect="1"/>
          </p:cNvPicPr>
          <p:nvPr/>
        </p:nvPicPr>
        <p:blipFill>
          <a:blip r:embed="rId7"/>
          <a:stretch>
            <a:fillRect/>
          </a:stretch>
        </p:blipFill>
        <p:spPr>
          <a:xfrm>
            <a:off x="3276600" y="2316141"/>
            <a:ext cx="2814197" cy="1874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Dialectic Thoughts</a:t>
            </a:r>
            <a:endParaRPr lang="en-US" b="1" dirty="0">
              <a:latin typeface="Bookman Old Style"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man Old Style" pitchFamily="18" charset="0"/>
              </a:rPr>
              <a:t>The only thing more empowering than vandalizing a bathroom stall is to exert your superiority over another stall-</a:t>
            </a:r>
            <a:r>
              <a:rPr lang="en-US" dirty="0" err="1" smtClean="0">
                <a:latin typeface="Bookman Old Style" pitchFamily="18" charset="0"/>
              </a:rPr>
              <a:t>scrawler</a:t>
            </a:r>
            <a:r>
              <a:rPr lang="en-US" dirty="0" smtClean="0">
                <a:latin typeface="Bookman Old Style" pitchFamily="18" charset="0"/>
              </a:rPr>
              <a:t>.</a:t>
            </a:r>
          </a:p>
          <a:p>
            <a:r>
              <a:rPr lang="en-US" dirty="0" smtClean="0">
                <a:latin typeface="Bookman Old Style" pitchFamily="18" charset="0"/>
              </a:rPr>
              <a:t>Frequently, these types are mixed-mode; for instance, a poetic scrawl might be receive a comment of vulgarity or irreverent humor. </a:t>
            </a:r>
          </a:p>
          <a:p>
            <a:pPr lvl="1"/>
            <a:r>
              <a:rPr lang="en-US" dirty="0" smtClean="0">
                <a:latin typeface="Bookman Old Style" pitchFamily="18" charset="0"/>
              </a:rPr>
              <a:t>(See “Out of order” scrawl)</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4114800" cy="1143000"/>
          </a:xfrm>
        </p:spPr>
        <p:txBody>
          <a:bodyPr>
            <a:normAutofit/>
          </a:bodyPr>
          <a:lstStyle/>
          <a:p>
            <a:r>
              <a:rPr lang="en-US" b="1" dirty="0" smtClean="0">
                <a:latin typeface="Bookman Old Style" pitchFamily="18" charset="0"/>
              </a:rPr>
              <a:t>Conclusions</a:t>
            </a:r>
            <a:endParaRPr lang="en-US" b="1" dirty="0">
              <a:latin typeface="Bookman Old Style" pitchFamily="18" charset="0"/>
            </a:endParaRPr>
          </a:p>
        </p:txBody>
      </p:sp>
      <p:sp>
        <p:nvSpPr>
          <p:cNvPr id="3" name="Content Placeholder 2"/>
          <p:cNvSpPr>
            <a:spLocks noGrp="1"/>
          </p:cNvSpPr>
          <p:nvPr>
            <p:ph idx="1"/>
          </p:nvPr>
        </p:nvSpPr>
        <p:spPr>
          <a:xfrm>
            <a:off x="457200" y="427037"/>
            <a:ext cx="8229600" cy="6049963"/>
          </a:xfrm>
        </p:spPr>
        <p:txBody>
          <a:bodyPr>
            <a:noAutofit/>
          </a:bodyPr>
          <a:lstStyle/>
          <a:p>
            <a:r>
              <a:rPr lang="en-US" sz="2150" dirty="0" smtClean="0">
                <a:latin typeface="Bookman Old Style" pitchFamily="18" charset="0"/>
              </a:rPr>
              <a:t>The low art of stall-scrawl is..</a:t>
            </a:r>
          </a:p>
          <a:p>
            <a:pPr lvl="1"/>
            <a:r>
              <a:rPr lang="en-US" sz="2150" dirty="0" smtClean="0">
                <a:latin typeface="Bookman Old Style" pitchFamily="18" charset="0"/>
              </a:rPr>
              <a:t>A sociological/historical artifact.</a:t>
            </a:r>
          </a:p>
          <a:p>
            <a:pPr lvl="1"/>
            <a:r>
              <a:rPr lang="en-US" sz="2150" dirty="0" smtClean="0">
                <a:latin typeface="Bookman Old Style" pitchFamily="18" charset="0"/>
              </a:rPr>
              <a:t>An art form separate from public graffiti.  </a:t>
            </a:r>
          </a:p>
          <a:p>
            <a:pPr lvl="1"/>
            <a:r>
              <a:rPr lang="en-US" sz="2150" dirty="0" smtClean="0">
                <a:latin typeface="Bookman Old Style" pitchFamily="18" charset="0"/>
              </a:rPr>
              <a:t>An act of empowerment.</a:t>
            </a:r>
          </a:p>
          <a:p>
            <a:pPr lvl="1"/>
            <a:r>
              <a:rPr lang="en-US" sz="2150" dirty="0" smtClean="0">
                <a:latin typeface="Bookman Old Style" pitchFamily="18" charset="0"/>
              </a:rPr>
              <a:t>A desperate attempt at permanence (Defecation often exposes the temporality of the self as waste; hence, scrawling something functions as a reaction against this recognition of insignificance).</a:t>
            </a:r>
          </a:p>
          <a:p>
            <a:pPr lvl="1"/>
            <a:r>
              <a:rPr lang="en-US" sz="2150" dirty="0" smtClean="0">
                <a:latin typeface="Bookman Old Style" pitchFamily="18" charset="0"/>
              </a:rPr>
              <a:t> A psychological outlet/canvas for Man’s private emotions (The subconscious Id) that typically are not accepted in a public space (Thoughts such as jealousy, perversion, desire, human insignificance).</a:t>
            </a:r>
          </a:p>
          <a:p>
            <a:pPr lvl="1"/>
            <a:r>
              <a:rPr lang="en-US" sz="2150" dirty="0" smtClean="0">
                <a:latin typeface="Bookman Old Style" pitchFamily="18" charset="0"/>
              </a:rPr>
              <a:t>A satirical comedy of manners (See all humor sections)</a:t>
            </a:r>
          </a:p>
          <a:p>
            <a:pPr lvl="1"/>
            <a:r>
              <a:rPr lang="en-US" sz="2150" dirty="0" smtClean="0">
                <a:latin typeface="Bookman Old Style" pitchFamily="18" charset="0"/>
              </a:rPr>
              <a:t>An exercise in meaningful insignificance (Lack of consequences) – see examples of political commentary, religious criticism, advice, dialectical responses.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Pictures Cited</a:t>
            </a:r>
            <a:endParaRPr lang="en-US" b="1" dirty="0">
              <a:latin typeface="Bookman Old Style" pitchFamily="18" charset="0"/>
            </a:endParaRPr>
          </a:p>
        </p:txBody>
      </p:sp>
      <p:sp>
        <p:nvSpPr>
          <p:cNvPr id="3" name="Content Placeholder 2"/>
          <p:cNvSpPr>
            <a:spLocks noGrp="1"/>
          </p:cNvSpPr>
          <p:nvPr>
            <p:ph idx="1"/>
          </p:nvPr>
        </p:nvSpPr>
        <p:spPr/>
        <p:txBody>
          <a:bodyPr/>
          <a:lstStyle/>
          <a:p>
            <a:r>
              <a:rPr lang="en-US" dirty="0" err="1" smtClean="0"/>
              <a:t>n.d</a:t>
            </a:r>
            <a:r>
              <a:rPr lang="en-US" dirty="0" smtClean="0"/>
              <a:t>. 30 July. 2009 &lt;http://www.graffitiproject.com/&gt;.</a:t>
            </a:r>
          </a:p>
          <a:p>
            <a:r>
              <a:rPr lang="en-US" dirty="0" err="1" smtClean="0"/>
              <a:t>n.d</a:t>
            </a:r>
            <a:r>
              <a:rPr lang="en-US" dirty="0" smtClean="0"/>
              <a:t>. 3 August . 2009 &lt;http://www.itsallinthehead.com/&gt;.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man Old Style" pitchFamily="18" charset="0"/>
              </a:rPr>
              <a:t>The Stall </a:t>
            </a:r>
            <a:r>
              <a:rPr lang="en-US" b="1" dirty="0" err="1" smtClean="0">
                <a:latin typeface="Bookman Old Style" pitchFamily="18" charset="0"/>
              </a:rPr>
              <a:t>Scrawler</a:t>
            </a:r>
            <a:r>
              <a:rPr lang="en-US" b="1" dirty="0" smtClean="0">
                <a:latin typeface="Bookman Old Style" pitchFamily="18" charset="0"/>
              </a:rPr>
              <a:t> </a:t>
            </a:r>
            <a:br>
              <a:rPr lang="en-US" b="1" dirty="0" smtClean="0">
                <a:latin typeface="Bookman Old Style" pitchFamily="18" charset="0"/>
              </a:rPr>
            </a:br>
            <a:r>
              <a:rPr lang="en-US" b="1" dirty="0" smtClean="0">
                <a:latin typeface="Bookman Old Style" pitchFamily="18" charset="0"/>
              </a:rPr>
              <a:t>(or Bathroom Trickster)</a:t>
            </a:r>
            <a:endParaRPr lang="en-US" b="1" dirty="0">
              <a:latin typeface="Bookman Old Style"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Bookman Old Style" pitchFamily="18" charset="0"/>
              </a:rPr>
              <a:t>“The trickster is many things, and is no thing as well.  Ambivalent, anti-definitional, the trickster is slippery and constantly mutable […] Trickster discourse is </a:t>
            </a:r>
            <a:r>
              <a:rPr lang="en-US" dirty="0" err="1" smtClean="0">
                <a:latin typeface="Bookman Old Style" pitchFamily="18" charset="0"/>
              </a:rPr>
              <a:t>deflative</a:t>
            </a:r>
            <a:r>
              <a:rPr lang="en-US" dirty="0" smtClean="0">
                <a:latin typeface="Bookman Old Style" pitchFamily="18" charset="0"/>
              </a:rPr>
              <a:t>; it exposes the lies we tell ourselves and, at the same time, exposes the necessity of those lies to our daily material existence.  Trickster discourse asks ‘Isn’t the world a crock of shit?,’ but also answers with ‘Well, if we didn’t have this crock of shit, what would we do for a world?’ The trickster asks us to be fully conscious to the simple inconsistencies that inhabit our reality” (Powell, 9).  </a:t>
            </a:r>
            <a:endParaRPr lang="en-US"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a:cs typeface="Bookman Old Style"/>
              </a:rPr>
              <a:t>The Art of the Toilet</a:t>
            </a:r>
            <a:endParaRPr lang="en-US" b="1" dirty="0">
              <a:latin typeface="Bookman Old Style"/>
              <a:cs typeface="Bookman Old Style"/>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Bookman Old Style"/>
                <a:cs typeface="Bookman Old Style"/>
              </a:rPr>
              <a:t>The following six-minute video discusses the private space of the toilet, the differences between the  Men’s room and the Women’s room graffiti, and </a:t>
            </a:r>
            <a:r>
              <a:rPr lang="en-US" dirty="0" smtClean="0">
                <a:latin typeface="Bookman Old Style"/>
                <a:cs typeface="Bookman Old Style"/>
              </a:rPr>
              <a:t>offers </a:t>
            </a:r>
            <a:r>
              <a:rPr lang="en-US" dirty="0" smtClean="0">
                <a:latin typeface="Bookman Old Style"/>
                <a:cs typeface="Bookman Old Style"/>
              </a:rPr>
              <a:t>explanations for why humans so readily manipulate this specific space. Specifically, we will watch the first minute and a half where explanations are offered for the purpose behind this low art form.  </a:t>
            </a:r>
            <a:endParaRPr lang="en-US" dirty="0" smtClean="0">
              <a:latin typeface="Bookman Old Style"/>
              <a:cs typeface="Bookman Old Style"/>
              <a:hlinkClick r:id="rId2"/>
            </a:endParaRPr>
          </a:p>
          <a:p>
            <a:r>
              <a:rPr lang="en-US" dirty="0" smtClean="0">
                <a:latin typeface="Bookman Old Style"/>
                <a:cs typeface="Bookman Old Style"/>
                <a:hlinkClick r:id="rId2"/>
              </a:rPr>
              <a:t>http://current.com/items/89203704_the-art-of-the-toilet.htm</a:t>
            </a:r>
            <a:endParaRPr lang="en-US" dirty="0" smtClean="0">
              <a:latin typeface="Bookman Old Style"/>
              <a:cs typeface="Bookman Old Style"/>
            </a:endParaRPr>
          </a:p>
          <a:p>
            <a:pPr>
              <a:buNone/>
            </a:pPr>
            <a:endParaRPr lang="en-US" dirty="0">
              <a:latin typeface="Bookman Old Style"/>
              <a:cs typeface="Bookman Old Styl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Bathroom Art Forms</a:t>
            </a:r>
            <a:endParaRPr lang="en-US" b="1" dirty="0">
              <a:latin typeface="Bookman Old Style"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Bookman Old Style" pitchFamily="18" charset="0"/>
              </a:rPr>
              <a:t>Bathroom High Art </a:t>
            </a:r>
            <a:r>
              <a:rPr lang="en-US" dirty="0" smtClean="0">
                <a:latin typeface="Bookman Old Style" pitchFamily="18" charset="0"/>
              </a:rPr>
              <a:t>– These works of art took time, forethought, supplies (such as paint), and talent.  Due to this type of professionalism, I chose not to analyze this area due to its level of contrivance. </a:t>
            </a:r>
          </a:p>
          <a:p>
            <a:r>
              <a:rPr lang="en-US" b="1" dirty="0" smtClean="0">
                <a:latin typeface="Bookman Old Style" pitchFamily="18" charset="0"/>
              </a:rPr>
              <a:t>Bathroom Low Art </a:t>
            </a:r>
            <a:r>
              <a:rPr lang="en-US" dirty="0" smtClean="0">
                <a:latin typeface="Bookman Old Style" pitchFamily="18" charset="0"/>
              </a:rPr>
              <a:t>- These works were ostensibly done with no forethought, minimal supplies, and no exceptional talent; in short they appear as </a:t>
            </a:r>
            <a:r>
              <a:rPr lang="en-US" dirty="0" smtClean="0">
                <a:latin typeface="Bookman Old Style" pitchFamily="18" charset="0"/>
              </a:rPr>
              <a:t>a </a:t>
            </a:r>
            <a:r>
              <a:rPr lang="en-US" dirty="0" smtClean="0">
                <a:latin typeface="Bookman Old Style" pitchFamily="18" charset="0"/>
              </a:rPr>
              <a:t>result of human spontaneity.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rPr>
              <a:t>Bathroom Low Art Forms</a:t>
            </a:r>
            <a:endParaRPr lang="en-US" b="1" dirty="0">
              <a:latin typeface="Bookman Old Style" pitchFamily="18" charset="0"/>
            </a:endParaRPr>
          </a:p>
        </p:txBody>
      </p:sp>
      <p:sp>
        <p:nvSpPr>
          <p:cNvPr id="3" name="Content Placeholder 2"/>
          <p:cNvSpPr>
            <a:spLocks noGrp="1"/>
          </p:cNvSpPr>
          <p:nvPr>
            <p:ph idx="1"/>
          </p:nvPr>
        </p:nvSpPr>
        <p:spPr/>
        <p:txBody>
          <a:bodyPr/>
          <a:lstStyle/>
          <a:p>
            <a:r>
              <a:rPr lang="en-US" dirty="0" smtClean="0">
                <a:latin typeface="Bookman Old Style" pitchFamily="18" charset="0"/>
              </a:rPr>
              <a:t>Poetry</a:t>
            </a:r>
          </a:p>
          <a:p>
            <a:r>
              <a:rPr lang="en-US" dirty="0" smtClean="0">
                <a:latin typeface="Bookman Old Style" pitchFamily="18" charset="0"/>
              </a:rPr>
              <a:t>Prose</a:t>
            </a:r>
          </a:p>
          <a:p>
            <a:r>
              <a:rPr lang="en-US" dirty="0" smtClean="0">
                <a:latin typeface="Bookman Old Style" pitchFamily="18" charset="0"/>
              </a:rPr>
              <a:t>Aphorism/One-liners</a:t>
            </a:r>
          </a:p>
          <a:p>
            <a:r>
              <a:rPr lang="en-US" dirty="0" smtClean="0">
                <a:latin typeface="Bookman Old Style" pitchFamily="18" charset="0"/>
              </a:rPr>
              <a:t>Cartoons/Drawings</a:t>
            </a:r>
          </a:p>
          <a:p>
            <a:r>
              <a:rPr lang="en-US" dirty="0" smtClean="0">
                <a:latin typeface="Bookman Old Style" pitchFamily="18" charset="0"/>
              </a:rPr>
              <a:t>Dialectical </a:t>
            </a:r>
            <a:r>
              <a:rPr lang="en-US" dirty="0" smtClean="0">
                <a:latin typeface="Bookman Old Style" pitchFamily="18" charset="0"/>
              </a:rPr>
              <a:t>Responses</a:t>
            </a:r>
            <a:endParaRPr lang="en-US" dirty="0" smtClean="0">
              <a:latin typeface="Bookman Old Style"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a:cs typeface="Bookman Old Style"/>
              </a:rPr>
              <a:t>Bathroom Low Art Themes</a:t>
            </a:r>
            <a:endParaRPr lang="en-US" b="1" dirty="0">
              <a:latin typeface="Bookman Old Style"/>
              <a:cs typeface="Bookman Old Style"/>
            </a:endParaRPr>
          </a:p>
        </p:txBody>
      </p:sp>
      <p:sp>
        <p:nvSpPr>
          <p:cNvPr id="3" name="Content Placeholder 2"/>
          <p:cNvSpPr>
            <a:spLocks noGrp="1"/>
          </p:cNvSpPr>
          <p:nvPr>
            <p:ph idx="1"/>
          </p:nvPr>
        </p:nvSpPr>
        <p:spPr/>
        <p:txBody>
          <a:bodyPr>
            <a:normAutofit/>
          </a:bodyPr>
          <a:lstStyle/>
          <a:p>
            <a:r>
              <a:rPr lang="en-US" dirty="0" smtClean="0">
                <a:latin typeface="Bookman Old Style"/>
                <a:cs typeface="Bookman Old Style"/>
              </a:rPr>
              <a:t>Anonymity</a:t>
            </a:r>
          </a:p>
          <a:p>
            <a:r>
              <a:rPr lang="en-US" dirty="0" smtClean="0">
                <a:latin typeface="Bookman Old Style"/>
                <a:cs typeface="Bookman Old Style"/>
              </a:rPr>
              <a:t>Recognition of Mortality </a:t>
            </a:r>
          </a:p>
          <a:p>
            <a:r>
              <a:rPr lang="en-US" dirty="0" smtClean="0">
                <a:latin typeface="Bookman Old Style"/>
                <a:cs typeface="Bookman Old Style"/>
              </a:rPr>
              <a:t>Vulgarity and Violence </a:t>
            </a:r>
          </a:p>
          <a:p>
            <a:r>
              <a:rPr lang="en-US" dirty="0" smtClean="0">
                <a:latin typeface="Bookman Old Style"/>
                <a:cs typeface="Bookman Old Style"/>
              </a:rPr>
              <a:t>Politics</a:t>
            </a:r>
          </a:p>
          <a:p>
            <a:r>
              <a:rPr lang="en-US" dirty="0" smtClean="0">
                <a:latin typeface="Bookman Old Style"/>
                <a:cs typeface="Bookman Old Style"/>
              </a:rPr>
              <a:t>Humor</a:t>
            </a:r>
          </a:p>
          <a:p>
            <a:r>
              <a:rPr lang="en-US" dirty="0" smtClean="0">
                <a:latin typeface="Bookman Old Style"/>
                <a:cs typeface="Bookman Old Style"/>
              </a:rPr>
              <a:t>Philosophy</a:t>
            </a:r>
          </a:p>
          <a:p>
            <a:endParaRPr lang="en-US" dirty="0">
              <a:latin typeface="Bookman Old Style"/>
              <a:cs typeface="Bookman Old Sty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379717" cy="1524000"/>
          </a:xfrm>
        </p:spPr>
        <p:txBody>
          <a:bodyPr>
            <a:noAutofit/>
          </a:bodyPr>
          <a:lstStyle/>
          <a:p>
            <a:r>
              <a:rPr lang="en-US" sz="3600" b="1" dirty="0" smtClean="0">
                <a:latin typeface="Bookman Old Style" pitchFamily="18" charset="0"/>
              </a:rPr>
              <a:t>Anonymity and Lack of Consequence</a:t>
            </a:r>
            <a:r>
              <a:rPr lang="en-US" sz="3600" b="1" dirty="0" smtClean="0"/>
              <a:t> </a:t>
            </a:r>
            <a:endParaRPr lang="en-US" sz="3600" b="1" dirty="0"/>
          </a:p>
        </p:txBody>
      </p:sp>
      <p:sp>
        <p:nvSpPr>
          <p:cNvPr id="3" name="Content Placeholder 2"/>
          <p:cNvSpPr>
            <a:spLocks noGrp="1"/>
          </p:cNvSpPr>
          <p:nvPr>
            <p:ph idx="1"/>
          </p:nvPr>
        </p:nvSpPr>
        <p:spPr>
          <a:xfrm>
            <a:off x="457200" y="2362200"/>
            <a:ext cx="8229600" cy="3931851"/>
          </a:xfrm>
        </p:spPr>
        <p:txBody>
          <a:bodyPr>
            <a:normAutofit fontScale="92500" lnSpcReduction="20000"/>
          </a:bodyPr>
          <a:lstStyle/>
          <a:p>
            <a:r>
              <a:rPr lang="en-US" dirty="0" smtClean="0"/>
              <a:t>The most defining quality of the low art of stall scrawl is the anonymity of the creator.  Unlike other genres, the </a:t>
            </a:r>
            <a:r>
              <a:rPr lang="en-US" dirty="0" err="1" smtClean="0"/>
              <a:t>scrawler</a:t>
            </a:r>
            <a:r>
              <a:rPr lang="en-US" dirty="0" smtClean="0"/>
              <a:t> generally is not an artist; instead, he or she is a regular person who only creates because he or she recognizes that they are in a wholly private space, there will be no consequences, there will be no judgment.  And if there are judgments or consequences or if knowledge of a creation becomes public, the creator is insulated through his or her anonymity.   </a:t>
            </a:r>
            <a:endParaRPr lang="en-US" dirty="0"/>
          </a:p>
        </p:txBody>
      </p:sp>
      <p:pic>
        <p:nvPicPr>
          <p:cNvPr id="4098" name="Picture 2" descr="F:\Cultural Rhetoric\Final Researched Project\GRAFFITI PICS\Anonymity\IDONTCARETOREMEMBERMYNAME.jpg"/>
          <p:cNvPicPr>
            <a:picLocks noChangeAspect="1" noChangeArrowheads="1"/>
          </p:cNvPicPr>
          <p:nvPr/>
        </p:nvPicPr>
        <p:blipFill>
          <a:blip r:embed="rId2">
            <a:grayscl/>
            <a:lum bright="30000" contrast="20000"/>
          </a:blip>
          <a:srcRect l="7279" t="48176"/>
          <a:stretch>
            <a:fillRect/>
          </a:stretch>
        </p:blipFill>
        <p:spPr bwMode="auto">
          <a:xfrm>
            <a:off x="3886200" y="152400"/>
            <a:ext cx="4876800" cy="204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Cultural Rhetoric\Final Researched Project\GRAFFITI PICS\Philosophy\b-06.jpg"/>
          <p:cNvPicPr>
            <a:picLocks noChangeAspect="1" noChangeArrowheads="1"/>
          </p:cNvPicPr>
          <p:nvPr/>
        </p:nvPicPr>
        <p:blipFill>
          <a:blip r:embed="rId2"/>
          <a:srcRect/>
          <a:stretch>
            <a:fillRect/>
          </a:stretch>
        </p:blipFill>
        <p:spPr bwMode="auto">
          <a:xfrm>
            <a:off x="4038600" y="1066800"/>
            <a:ext cx="4572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5334000" y="4618038"/>
            <a:ext cx="3124200" cy="1143000"/>
          </a:xfrm>
        </p:spPr>
        <p:txBody>
          <a:bodyPr>
            <a:normAutofit fontScale="90000"/>
          </a:bodyPr>
          <a:lstStyle/>
          <a:p>
            <a:r>
              <a:rPr lang="en-US" b="1" dirty="0" smtClean="0">
                <a:latin typeface="Bookman Old Style" pitchFamily="18" charset="0"/>
              </a:rPr>
              <a:t>Poetry and Philosophy</a:t>
            </a:r>
            <a:endParaRPr lang="en-US" b="1" dirty="0">
              <a:latin typeface="Bookman Old Style" pitchFamily="18" charset="0"/>
            </a:endParaRPr>
          </a:p>
        </p:txBody>
      </p:sp>
      <p:pic>
        <p:nvPicPr>
          <p:cNvPr id="2051" name="Picture 3" descr="F:\Cultural Rhetoric\Final Researched Project\GRAFFITI PICS\Poetry\Good Poetry\c-08.jpg"/>
          <p:cNvPicPr>
            <a:picLocks noChangeAspect="1" noChangeArrowheads="1"/>
          </p:cNvPicPr>
          <p:nvPr/>
        </p:nvPicPr>
        <p:blipFill>
          <a:blip r:embed="rId3"/>
          <a:srcRect/>
          <a:stretch>
            <a:fillRect/>
          </a:stretch>
        </p:blipFill>
        <p:spPr bwMode="auto">
          <a:xfrm>
            <a:off x="457200" y="228600"/>
            <a:ext cx="4572000" cy="325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F:\Cultural Rhetoric\Final Researched Project\GRAFFITI PICS\Philosophy\g-13.jpg"/>
          <p:cNvPicPr>
            <a:picLocks noChangeAspect="1" noChangeArrowheads="1"/>
          </p:cNvPicPr>
          <p:nvPr/>
        </p:nvPicPr>
        <p:blipFill>
          <a:blip r:embed="rId4"/>
          <a:srcRect l="24444" t="16355" r="15556" b="24704"/>
          <a:stretch>
            <a:fillRect/>
          </a:stretch>
        </p:blipFill>
        <p:spPr bwMode="auto">
          <a:xfrm>
            <a:off x="838200" y="3712464"/>
            <a:ext cx="4114800" cy="2840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1417</Words>
  <Application>Microsoft Office PowerPoint</Application>
  <PresentationFormat>On-screen Show (4:3)</PresentationFormat>
  <Paragraphs>77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Low Art of Stall-Scrawl </vt:lpstr>
      <vt:lpstr>The Bathroom Space</vt:lpstr>
      <vt:lpstr>The Stall Scrawler  (or Bathroom Trickster)</vt:lpstr>
      <vt:lpstr>The Art of the Toilet</vt:lpstr>
      <vt:lpstr>Bathroom Art Forms</vt:lpstr>
      <vt:lpstr>Bathroom Low Art Forms</vt:lpstr>
      <vt:lpstr>Bathroom Low Art Themes</vt:lpstr>
      <vt:lpstr>Anonymity and Lack of Consequence </vt:lpstr>
      <vt:lpstr>Poetry and Philosophy</vt:lpstr>
      <vt:lpstr>Poetry and Philosophy Thoughts</vt:lpstr>
      <vt:lpstr>                          Political Commentary</vt:lpstr>
      <vt:lpstr>Political Thoughts</vt:lpstr>
      <vt:lpstr>Guidance</vt:lpstr>
      <vt:lpstr>Guidance Thoughts </vt:lpstr>
      <vt:lpstr>Bathroom Humor</vt:lpstr>
      <vt:lpstr>Irreverent  Humor</vt:lpstr>
      <vt:lpstr>Humor Thoughts</vt:lpstr>
      <vt:lpstr>Vulgarity and Violence</vt:lpstr>
      <vt:lpstr>Violence/Vulgarity Thoughts</vt:lpstr>
      <vt:lpstr>Recognition of Mortality</vt:lpstr>
      <vt:lpstr>Mortality Thoughts</vt:lpstr>
      <vt:lpstr>Dialectic</vt:lpstr>
      <vt:lpstr>Dialectic Thoughts</vt:lpstr>
      <vt:lpstr>Conclusions</vt:lpstr>
      <vt:lpstr>Pictures Cited</vt:lpstr>
    </vt:vector>
  </TitlesOfParts>
  <Company>Walpole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Low Art of Stall-Scrawl </dc:title>
  <dc:creator>Rebellion #1</dc:creator>
  <cp:lastModifiedBy>LabAdmin</cp:lastModifiedBy>
  <cp:revision>36</cp:revision>
  <dcterms:created xsi:type="dcterms:W3CDTF">2009-08-03T14:19:02Z</dcterms:created>
  <dcterms:modified xsi:type="dcterms:W3CDTF">2009-08-06T16:42:56Z</dcterms:modified>
</cp:coreProperties>
</file>