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6"/>
  </p:notesMasterIdLst>
  <p:sldIdLst>
    <p:sldId id="256" r:id="rId2"/>
    <p:sldId id="289" r:id="rId3"/>
    <p:sldId id="281" r:id="rId4"/>
    <p:sldId id="269" r:id="rId5"/>
    <p:sldId id="270" r:id="rId6"/>
    <p:sldId id="259" r:id="rId7"/>
    <p:sldId id="260" r:id="rId8"/>
    <p:sldId id="308" r:id="rId9"/>
    <p:sldId id="276" r:id="rId10"/>
    <p:sldId id="277" r:id="rId11"/>
    <p:sldId id="318" r:id="rId12"/>
    <p:sldId id="278" r:id="rId13"/>
    <p:sldId id="263" r:id="rId14"/>
    <p:sldId id="319" r:id="rId15"/>
    <p:sldId id="320" r:id="rId16"/>
    <p:sldId id="299" r:id="rId17"/>
    <p:sldId id="284" r:id="rId18"/>
    <p:sldId id="288" r:id="rId19"/>
    <p:sldId id="282" r:id="rId20"/>
    <p:sldId id="321" r:id="rId21"/>
    <p:sldId id="294" r:id="rId22"/>
    <p:sldId id="287" r:id="rId23"/>
    <p:sldId id="262" r:id="rId24"/>
    <p:sldId id="331" r:id="rId25"/>
    <p:sldId id="257" r:id="rId26"/>
    <p:sldId id="322" r:id="rId27"/>
    <p:sldId id="323" r:id="rId28"/>
    <p:sldId id="292" r:id="rId29"/>
    <p:sldId id="315" r:id="rId30"/>
    <p:sldId id="266" r:id="rId31"/>
    <p:sldId id="316" r:id="rId32"/>
    <p:sldId id="285" r:id="rId33"/>
    <p:sldId id="305" r:id="rId34"/>
    <p:sldId id="317" r:id="rId35"/>
    <p:sldId id="309" r:id="rId36"/>
    <p:sldId id="275" r:id="rId37"/>
    <p:sldId id="328" r:id="rId38"/>
    <p:sldId id="324" r:id="rId39"/>
    <p:sldId id="325" r:id="rId40"/>
    <p:sldId id="265" r:id="rId41"/>
    <p:sldId id="326" r:id="rId42"/>
    <p:sldId id="327" r:id="rId43"/>
    <p:sldId id="330" r:id="rId44"/>
    <p:sldId id="329" r:id="rId45"/>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3" autoAdjust="0"/>
    <p:restoredTop sz="94660"/>
  </p:normalViewPr>
  <p:slideViewPr>
    <p:cSldViewPr snapToGrid="0">
      <p:cViewPr>
        <p:scale>
          <a:sx n="89" d="100"/>
          <a:sy n="89" d="100"/>
        </p:scale>
        <p:origin x="36"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C074A922-5645-4383-81F9-FABEE4F44318}" type="datetimeFigureOut">
              <a:rPr lang="en-US" smtClean="0"/>
              <a:t>11/2/2019</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9898665F-5035-4B2D-885A-ACC426A35C04}" type="slidenum">
              <a:rPr lang="en-US" smtClean="0"/>
              <a:t>‹#›</a:t>
            </a:fld>
            <a:endParaRPr lang="en-US"/>
          </a:p>
        </p:txBody>
      </p:sp>
    </p:spTree>
    <p:extLst>
      <p:ext uri="{BB962C8B-B14F-4D97-AF65-F5344CB8AC3E}">
        <p14:creationId xmlns:p14="http://schemas.microsoft.com/office/powerpoint/2010/main" val="1723684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smoke with them, eat and drink with them. We see them in the movies, at sports events, in cartoons.</a:t>
            </a:r>
            <a:r>
              <a:rPr lang="en-US" baseline="0" dirty="0"/>
              <a:t> Our children play with them. We see them on the roadways or in the air(especially during wartime).</a:t>
            </a:r>
            <a:endParaRPr lang="en-US" dirty="0"/>
          </a:p>
        </p:txBody>
      </p:sp>
      <p:sp>
        <p:nvSpPr>
          <p:cNvPr id="4" name="Slide Number Placeholder 3"/>
          <p:cNvSpPr>
            <a:spLocks noGrp="1"/>
          </p:cNvSpPr>
          <p:nvPr>
            <p:ph type="sldNum" sz="quarter" idx="10"/>
          </p:nvPr>
        </p:nvSpPr>
        <p:spPr/>
        <p:txBody>
          <a:bodyPr/>
          <a:lstStyle/>
          <a:p>
            <a:fld id="{D10C11AE-EFE5-4E2A-9317-38550A309EF1}" type="slidenum">
              <a:rPr lang="en-US" smtClean="0"/>
              <a:pPr/>
              <a:t>4</a:t>
            </a:fld>
            <a:endParaRPr lang="en-US"/>
          </a:p>
        </p:txBody>
      </p:sp>
    </p:spTree>
    <p:extLst>
      <p:ext uri="{BB962C8B-B14F-4D97-AF65-F5344CB8AC3E}">
        <p14:creationId xmlns:p14="http://schemas.microsoft.com/office/powerpoint/2010/main" val="192309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What’s more, we see everybody dressing like them from dolls, to fashion shows, to music festivals….sigh. So we know what </a:t>
            </a:r>
            <a:r>
              <a:rPr lang="en-US" b="1" dirty="0"/>
              <a:t>the</a:t>
            </a:r>
            <a:r>
              <a:rPr lang="en-US" b="1" baseline="0" dirty="0"/>
              <a:t> Indian</a:t>
            </a:r>
            <a:r>
              <a:rPr lang="en-US" b="0" baseline="0" dirty="0"/>
              <a:t> looks like.</a:t>
            </a:r>
            <a:endParaRPr lang="en-US" dirty="0"/>
          </a:p>
        </p:txBody>
      </p:sp>
      <p:sp>
        <p:nvSpPr>
          <p:cNvPr id="4" name="Slide Number Placeholder 3"/>
          <p:cNvSpPr>
            <a:spLocks noGrp="1"/>
          </p:cNvSpPr>
          <p:nvPr>
            <p:ph type="sldNum" sz="quarter" idx="10"/>
          </p:nvPr>
        </p:nvSpPr>
        <p:spPr/>
        <p:txBody>
          <a:bodyPr/>
          <a:lstStyle/>
          <a:p>
            <a:fld id="{D10C11AE-EFE5-4E2A-9317-38550A309EF1}" type="slidenum">
              <a:rPr lang="en-US" smtClean="0"/>
              <a:pPr/>
              <a:t>5</a:t>
            </a:fld>
            <a:endParaRPr lang="en-US"/>
          </a:p>
        </p:txBody>
      </p:sp>
    </p:spTree>
    <p:extLst>
      <p:ext uri="{BB962C8B-B14F-4D97-AF65-F5344CB8AC3E}">
        <p14:creationId xmlns:p14="http://schemas.microsoft.com/office/powerpoint/2010/main" val="223897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DF2A9A-ABE9-4CE8-BF28-6631DE4E4F11}" type="slidenum">
              <a:rPr lang="en-US" smtClean="0"/>
              <a:pPr/>
              <a:t>6</a:t>
            </a:fld>
            <a:endParaRPr lang="en-US"/>
          </a:p>
        </p:txBody>
      </p:sp>
    </p:spTree>
    <p:extLst>
      <p:ext uri="{BB962C8B-B14F-4D97-AF65-F5344CB8AC3E}">
        <p14:creationId xmlns:p14="http://schemas.microsoft.com/office/powerpoint/2010/main" val="2682394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DF2A9A-ABE9-4CE8-BF28-6631DE4E4F11}" type="slidenum">
              <a:rPr lang="en-US" smtClean="0"/>
              <a:pPr/>
              <a:t>7</a:t>
            </a:fld>
            <a:endParaRPr lang="en-US"/>
          </a:p>
        </p:txBody>
      </p:sp>
    </p:spTree>
    <p:extLst>
      <p:ext uri="{BB962C8B-B14F-4D97-AF65-F5344CB8AC3E}">
        <p14:creationId xmlns:p14="http://schemas.microsoft.com/office/powerpoint/2010/main" val="2457003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According to the period</a:t>
            </a:r>
            <a:r>
              <a:rPr lang="en-US" baseline="0" dirty="0"/>
              <a:t> sources, the colonists (William Bradford) recorded this as the treaty signed between Massasoit and the Plimoth colonists. However, more recent scholarship has indicated that the treaty is biased in favor of the colonists, and the likelihood of agreement to this particular version is questionable.</a:t>
            </a:r>
            <a:endParaRPr lang="en-US" dirty="0"/>
          </a:p>
        </p:txBody>
      </p:sp>
      <p:sp>
        <p:nvSpPr>
          <p:cNvPr id="4" name="Slide Number Placeholder 3"/>
          <p:cNvSpPr>
            <a:spLocks noGrp="1"/>
          </p:cNvSpPr>
          <p:nvPr>
            <p:ph type="sldNum" sz="quarter" idx="10"/>
          </p:nvPr>
        </p:nvSpPr>
        <p:spPr/>
        <p:txBody>
          <a:bodyPr/>
          <a:lstStyle/>
          <a:p>
            <a:fld id="{D10C11AE-EFE5-4E2A-9317-38550A309EF1}" type="slidenum">
              <a:rPr lang="en-US" smtClean="0"/>
              <a:pPr/>
              <a:t>9</a:t>
            </a:fld>
            <a:endParaRPr lang="en-US"/>
          </a:p>
        </p:txBody>
      </p:sp>
    </p:spTree>
    <p:extLst>
      <p:ext uri="{BB962C8B-B14F-4D97-AF65-F5344CB8AC3E}">
        <p14:creationId xmlns:p14="http://schemas.microsoft.com/office/powerpoint/2010/main" val="3568164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Mass Bay Colony Seal</a:t>
            </a:r>
            <a:r>
              <a:rPr lang="en-US" baseline="0" dirty="0"/>
              <a:t> has words coming from the mouth of the Native man: “Come over and help us.” These are a direct reference to the Bible, in Acts, where Paul dreams of the Macedonian saying those same words, and they meant come Christianize us.</a:t>
            </a:r>
          </a:p>
          <a:p>
            <a:r>
              <a:rPr lang="en-US" baseline="0" dirty="0"/>
              <a:t>The current Massachusetts seal has the arm and sword of Myles Standish over the Native man. In the last few decades, Native people’s have tried to have the seal changed.</a:t>
            </a:r>
            <a:endParaRPr lang="en-US" dirty="0"/>
          </a:p>
        </p:txBody>
      </p:sp>
      <p:sp>
        <p:nvSpPr>
          <p:cNvPr id="4" name="Slide Number Placeholder 3"/>
          <p:cNvSpPr>
            <a:spLocks noGrp="1"/>
          </p:cNvSpPr>
          <p:nvPr>
            <p:ph type="sldNum" sz="quarter" idx="10"/>
          </p:nvPr>
        </p:nvSpPr>
        <p:spPr/>
        <p:txBody>
          <a:bodyPr/>
          <a:lstStyle/>
          <a:p>
            <a:fld id="{D10C11AE-EFE5-4E2A-9317-38550A309EF1}" type="slidenum">
              <a:rPr lang="en-US" smtClean="0"/>
              <a:pPr/>
              <a:t>10</a:t>
            </a:fld>
            <a:endParaRPr lang="en-US"/>
          </a:p>
        </p:txBody>
      </p:sp>
    </p:spTree>
    <p:extLst>
      <p:ext uri="{BB962C8B-B14F-4D97-AF65-F5344CB8AC3E}">
        <p14:creationId xmlns:p14="http://schemas.microsoft.com/office/powerpoint/2010/main" val="47665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John Eliot was a missionary who arrived in New England in 1631</a:t>
            </a:r>
            <a:r>
              <a:rPr lang="en-US" baseline="0" dirty="0"/>
              <a:t> and was a teacher in Roxbury. He began to learn Massachusett </a:t>
            </a:r>
            <a:r>
              <a:rPr lang="en-US" baseline="0" dirty="0" err="1"/>
              <a:t>Alqonquin</a:t>
            </a:r>
            <a:r>
              <a:rPr lang="en-US" baseline="0" dirty="0"/>
              <a:t> in 1643, and began his ministry to the Indians in 1946 (He made an earlier attempt, but his language skills were laughed at, so he went back to his studies.) Other </a:t>
            </a:r>
            <a:r>
              <a:rPr lang="en-US" baseline="0" dirty="0" err="1"/>
              <a:t>misionary</a:t>
            </a:r>
            <a:r>
              <a:rPr lang="en-US" baseline="0" dirty="0"/>
              <a:t> efforts were taking place on Aquinnah by the </a:t>
            </a:r>
            <a:r>
              <a:rPr lang="en-US" baseline="0" dirty="0" err="1"/>
              <a:t>Mayhews</a:t>
            </a:r>
            <a:r>
              <a:rPr lang="en-US" baseline="0" dirty="0"/>
              <a:t>. The mission of the Mass Bay Colony was to convert the Indians, and Eliot began the earliest </a:t>
            </a:r>
            <a:r>
              <a:rPr lang="en-US" baseline="0" dirty="0" err="1"/>
              <a:t>reservaion</a:t>
            </a:r>
            <a:r>
              <a:rPr lang="en-US" baseline="0" dirty="0"/>
              <a:t> system called Praying Towns. Natick was the first established in 1651 and by 1670, fourteen were established. After King Philip’s War (1675-76) only four were re-established.</a:t>
            </a:r>
            <a:endParaRPr lang="en-US" dirty="0"/>
          </a:p>
        </p:txBody>
      </p:sp>
      <p:sp>
        <p:nvSpPr>
          <p:cNvPr id="4" name="Slide Number Placeholder 3"/>
          <p:cNvSpPr>
            <a:spLocks noGrp="1"/>
          </p:cNvSpPr>
          <p:nvPr>
            <p:ph type="sldNum" sz="quarter" idx="10"/>
          </p:nvPr>
        </p:nvSpPr>
        <p:spPr/>
        <p:txBody>
          <a:bodyPr/>
          <a:lstStyle/>
          <a:p>
            <a:fld id="{6E8E6190-8C58-483F-A3DA-A158DCB74426}" type="slidenum">
              <a:rPr lang="en-US" smtClean="0"/>
              <a:pPr/>
              <a:t>12</a:t>
            </a:fld>
            <a:endParaRPr lang="en-US"/>
          </a:p>
        </p:txBody>
      </p:sp>
    </p:spTree>
    <p:extLst>
      <p:ext uri="{BB962C8B-B14F-4D97-AF65-F5344CB8AC3E}">
        <p14:creationId xmlns:p14="http://schemas.microsoft.com/office/powerpoint/2010/main" val="110072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DF2A9A-ABE9-4CE8-BF28-6631DE4E4F11}" type="slidenum">
              <a:rPr lang="en-US" smtClean="0"/>
              <a:pPr/>
              <a:t>13</a:t>
            </a:fld>
            <a:endParaRPr lang="en-US"/>
          </a:p>
        </p:txBody>
      </p:sp>
    </p:spTree>
    <p:extLst>
      <p:ext uri="{BB962C8B-B14F-4D97-AF65-F5344CB8AC3E}">
        <p14:creationId xmlns:p14="http://schemas.microsoft.com/office/powerpoint/2010/main" val="2957623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ntercontinentalcry.org/indigenous-erasure-plain-sight-place-names-new-england/"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jpeg"/><Relationship Id="rId2" Type="http://schemas.openxmlformats.org/officeDocument/2006/relationships/image" Target="../media/image73.jpeg"/><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hyperlink" Target="http://www.google.com/url?sa=i&amp;rct=j&amp;q=+Emory+Washburn&amp;source=images&amp;cd=&amp;cad=rja&amp;docid=C-QdiSo_tzOKYM&amp;tbnid=QGzXdpCxN4sxIM:&amp;ved=0CAUQjRw&amp;url=http://www.findagrave.com/cgi-bin/fg.cgi?page=gr&amp;GRid=7814308&amp;ei=rM6SUb_QNMb40gHN6IHwBg&amp;bvm=bv.46471029,d.dmQ&amp;psig=AFQjCNF6-oSDYVnnsbVsHBa8EOrFhXjnfA&amp;ust=1368662024711680" TargetMode="External"/><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4.xml"/><Relationship Id="rId4" Type="http://schemas.openxmlformats.org/officeDocument/2006/relationships/image" Target="../media/image86.jpg"/></Relationships>
</file>

<file path=ppt/slides/_rels/slide2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4.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29.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xoomer.virgilio.it/vminerva/indians.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4.xml"/><Relationship Id="rId5" Type="http://schemas.openxmlformats.org/officeDocument/2006/relationships/image" Target="../media/image97.jpg"/><Relationship Id="rId4" Type="http://schemas.openxmlformats.org/officeDocument/2006/relationships/image" Target="../media/image96.jp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3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4.jpeg"/><Relationship Id="rId3" Type="http://schemas.openxmlformats.org/officeDocument/2006/relationships/hyperlink" Target="http://en.wikipedia.org/wiki/Image:CalumetBakingPowder.jpg" TargetMode="External"/><Relationship Id="rId21" Type="http://schemas.openxmlformats.org/officeDocument/2006/relationships/image" Target="../media/image19.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3.jpeg"/><Relationship Id="rId2" Type="http://schemas.openxmlformats.org/officeDocument/2006/relationships/notesSlide" Target="../notesSlides/notesSlide1.xml"/><Relationship Id="rId16" Type="http://schemas.openxmlformats.org/officeDocument/2006/relationships/image" Target="../media/image15.jpeg"/><Relationship Id="rId20"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2.jpeg"/><Relationship Id="rId5" Type="http://schemas.openxmlformats.org/officeDocument/2006/relationships/image" Target="../media/image4.png"/><Relationship Id="rId15" Type="http://schemas.openxmlformats.org/officeDocument/2006/relationships/image" Target="../media/image14.jpeg"/><Relationship Id="rId23" Type="http://schemas.openxmlformats.org/officeDocument/2006/relationships/image" Target="../media/image21.gif"/><Relationship Id="rId28" Type="http://schemas.openxmlformats.org/officeDocument/2006/relationships/image" Target="../media/image25.jpeg"/><Relationship Id="rId10" Type="http://schemas.openxmlformats.org/officeDocument/2006/relationships/image" Target="../media/image9.png"/><Relationship Id="rId19" Type="http://schemas.openxmlformats.org/officeDocument/2006/relationships/hyperlink" Target="http://images.google.com/imgres?imgurl=http://www.gold-rush-coins.com/images/coins/1938-buffalo-head-nickel-front.jpg&amp;imgrefurl=http://www.gold-rush-coins.com/about.htm&amp;h=260&amp;w=260&amp;sz=17&amp;hl=en&amp;start=2&amp;um=1&amp;tbnid=5iR2VGftRcKzXM:&amp;tbnh=112&amp;tbnw=112&amp;prev=/images?q=indian+head+coins&amp;um=1&amp;hl=en&amp;rlz=1T4GGLF_enUS249US250" TargetMode="External"/><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0.jpeg"/><Relationship Id="rId27" Type="http://schemas.openxmlformats.org/officeDocument/2006/relationships/hyperlink" Target="http://www.google.com/imgres?imgurl=http://hellogiggles.com/wp-content/uploads/2013/06/17/Johnny-Depp-as-Tonto-Lone-Ranger-624x438-300x210.jpg&amp;imgrefurl=http://hellogiggles.com/is-johnny-depps-portrayal-of-tonto-racist&amp;docid=NTBIj6kj_9oqRM&amp;tbnid=xedKLICc46bt8M&amp;w=300&amp;h=210&amp;ei=UF0mUubGIZO84AOZioGgAg&amp;ved=0CAQQxiAwAg&amp;iact=c"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www.youtube.com/watch?v=_0jq7jIa34Y" TargetMode="Externa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jpeg"/><Relationship Id="rId3" Type="http://schemas.openxmlformats.org/officeDocument/2006/relationships/image" Target="../media/image26.jpeg"/><Relationship Id="rId7" Type="http://schemas.openxmlformats.org/officeDocument/2006/relationships/hyperlink" Target="http://1.bp.blogspot.com/_QIxbWIgV1X8/S6HIseo85fI/AAAAAAAACHs/ZTOpHh_vxCM/s320/kesha-blah-on-american-idol-2010-03-17-25.jpg" TargetMode="External"/><Relationship Id="rId12" Type="http://schemas.openxmlformats.org/officeDocument/2006/relationships/image" Target="../media/image31.jpeg"/><Relationship Id="rId17" Type="http://schemas.openxmlformats.org/officeDocument/2006/relationships/image" Target="../media/image35.jpeg"/><Relationship Id="rId2" Type="http://schemas.openxmlformats.org/officeDocument/2006/relationships/notesSlide" Target="../notesSlides/notesSlide2.xml"/><Relationship Id="rId16"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hyperlink" Target="http://www.popsugar.com/gallery/130457" TargetMode="External"/><Relationship Id="rId5" Type="http://schemas.openxmlformats.org/officeDocument/2006/relationships/image" Target="../media/image20.jpeg"/><Relationship Id="rId15" Type="http://schemas.openxmlformats.org/officeDocument/2006/relationships/hyperlink" Target="http://3.bp.blogspot.com/-tYPOkSUOfeQ/UEzloBpKgfI/AAAAAAAABaM/1CJvpePIi0Y/s1600/collage1.jpg" TargetMode="External"/><Relationship Id="rId10" Type="http://schemas.openxmlformats.org/officeDocument/2006/relationships/image" Target="../media/image30.jpeg"/><Relationship Id="rId4" Type="http://schemas.openxmlformats.org/officeDocument/2006/relationships/image" Target="../media/image12.jpeg"/><Relationship Id="rId9" Type="http://schemas.openxmlformats.org/officeDocument/2006/relationships/image" Target="../media/image29.jpeg"/><Relationship Id="rId1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47BC6-06EA-4236-ACB1-28AD1CA70FBF}"/>
              </a:ext>
            </a:extLst>
          </p:cNvPr>
          <p:cNvSpPr>
            <a:spLocks noGrp="1"/>
          </p:cNvSpPr>
          <p:nvPr>
            <p:ph type="ctrTitle"/>
          </p:nvPr>
        </p:nvSpPr>
        <p:spPr/>
        <p:txBody>
          <a:bodyPr>
            <a:normAutofit fontScale="90000"/>
          </a:bodyPr>
          <a:lstStyle/>
          <a:p>
            <a:r>
              <a:rPr lang="en-US" dirty="0"/>
              <a:t>“We are still here”: Indigenous Perspectives in the Classroom</a:t>
            </a:r>
          </a:p>
        </p:txBody>
      </p:sp>
      <p:sp>
        <p:nvSpPr>
          <p:cNvPr id="3" name="Subtitle 2">
            <a:extLst>
              <a:ext uri="{FF2B5EF4-FFF2-40B4-BE49-F238E27FC236}">
                <a16:creationId xmlns:a16="http://schemas.microsoft.com/office/drawing/2014/main" id="{168BBF90-6CF0-404E-81ED-CA5090966DA1}"/>
              </a:ext>
            </a:extLst>
          </p:cNvPr>
          <p:cNvSpPr>
            <a:spLocks noGrp="1"/>
          </p:cNvSpPr>
          <p:nvPr>
            <p:ph type="subTitle" idx="1"/>
          </p:nvPr>
        </p:nvSpPr>
        <p:spPr/>
        <p:txBody>
          <a:bodyPr>
            <a:normAutofit lnSpcReduction="10000"/>
          </a:bodyPr>
          <a:lstStyle/>
          <a:p>
            <a:r>
              <a:rPr lang="en-US" dirty="0"/>
              <a:t>Indigenous Educational Workshops</a:t>
            </a:r>
          </a:p>
          <a:p>
            <a:r>
              <a:rPr lang="en-US" dirty="0"/>
              <a:t>Joyce Rain Anderson, Ph.D.</a:t>
            </a:r>
          </a:p>
          <a:p>
            <a:r>
              <a:rPr lang="en-US" dirty="0"/>
              <a:t>Bridgewater State University</a:t>
            </a:r>
          </a:p>
        </p:txBody>
      </p:sp>
    </p:spTree>
    <p:extLst>
      <p:ext uri="{BB962C8B-B14F-4D97-AF65-F5344CB8AC3E}">
        <p14:creationId xmlns:p14="http://schemas.microsoft.com/office/powerpoint/2010/main" val="1984184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2" name="AutoShape 12" descr="data:image/jpeg;base64,/9j/4AAQSkZJRgABAQAAAQABAAD/2wBDAAkGBwgHBgkIBwgKCgkLDRYPDQwMDRsUFRAWIB0iIiAdHx8kKDQsJCYxJx8fLT0tMTU3Ojo6Iys/RD84QzQ5Ojf/2wBDAQoKCg0MDRoPDxo3JR8lNzc3Nzc3Nzc3Nzc3Nzc3Nzc3Nzc3Nzc3Nzc3Nzc3Nzc3Nzc3Nzc3Nzc3Nzc3Nzc3Nzf/wAARCAC2AGsDASIAAhEBAxEB/8QAGgAAAgMBAQAAAAAAAAAAAAAAAwQCBQYAAf/EAEIQAAIBAwIEBAMFBQYDCQAAAAECAwAEERIhBRMxQSJRYXEUgZEGBxUyoSNCwdHwFyRSsdLhYmPxFjNDcnOCg5Oy/8QAGAEBAQEBAQAAAAAAAAAAAAAAAQACAwT/xAAhEQEBAQACAgICAwAAAAAAAAAAARECEiFRMUEiYRNxgf/aAAwDAQACEQMRAD8ArOAWFtc8XdZolZgilXI3Xtt5dTWw/BbTQQI98ZyGO/61nfsY0TcWlDMBIyKACe1b9oAApbAPT5V4Lbr32TVAnBLV/wB1yPSVh/GvX+z1vpyvP9Asrfzq9WNVYY3B86ZLIV0qB9az2vsZPTMLwGDSpHNG+45jfzoqcCgbpzj/API2361oXXX+UDPp3qgg+0drNFdSLb3IW1RpJgdAOFYqceLzVvpVLyqskR/7PwdCZPPeRtj9a5eA22kjEuk+Upx/nT0vGLaSW4sWtrsyrDrZY8atwuQDnqNY36bHelIOM8Ps1gkKXyi83Am8WlNQAbrsCXXGM+21a3kPxJy8AhyBG86b9OY2KnNwOOGIN8RMD/6hqytuN2t4b0QW1y0lnnmIACzAEjK4O/Q+VH4bcxcWsReWyypAxOkyIBqA7jc5B7HvVvKL8VFFwbUdRnuAPIvVZN9geEOzOY3DMxJIc7k7mto5jQ7tnpQyY5AdORg7Z2BqnO+1eMYK4+wvC490WQDv4jSLfYjh5JKmbH/nrfSgsxyVwOo9KppSyyMPI+VPflPtdZ6Kfd2OQzvJH43BQFu5wp/ia2skhkkwScdzjpWN+z11j9qBsSdCkeZJ/wAjWztF5qcxTkdfSscr5aevcW1vhJZUVuvjcDbz3os9xaQouZI9eM41DJB7+1VnGeBtxbiVrLIVFtHFJHKgJDMHAB9un69qS419kpL6d3s3iij/AA5rNUbJxkqcn08OMd/OrrPY2tVaS28iqC8ethsuob+1LJwzhOlzHbWekjDlEXGM53+e9V0fBJ043wy+Ji5dpZtAygnJJA3G3Tb9a94Vwy74bw+4s5PhtEzXEmzEEs5yuNuwJye+1OST5F30euILCPVIkMAeVdGQoGobDST5bDagQ2dtLFCLuztk5BzEEwwQbdDjb5eVVjcFdrbhFuzQBLJSspU/mBUr4dvWjXHArM8O5FkWgIWOFZElIcIjagA3X61kxZ2/DOHwSyyR2kEfMDKzKoGoMfFk+tSb4axtUtrNI0RF0pGmAFGOgFI23Dc8Bk4ZfTJKZEkVnCgZ1EkHHnuPnVXwngM1hc866nWVmtoVcAbc1QRkemCBV9fK+/hYMoc6h+bvvtXlzLLoXShZcjGOwpOC0v0v7uSWNGt5owQmc6WGRjHljFA4Twy/4YscjxrKeRHEyhyOjnJ6b7HqfKmcYbVkVjCEtkOw71RTjErAoM5/xVezJ4tWnYdBVLOp5rZHelEfsvam4d7ZmC8shWPlp6mtdaXNvHAbaKZhKc6HKELk9MVT2nDDafaW+iadoreUibV08Ljdennn5VecQsfjlh+FBESYyx2GPIGs/tX0Ukh+00YOmeyOIxgnP58jPbpjUPpTl2OL6j8C1uFMXWTJPM8/arA3CK2DtpHi1MMj3rufGPFzUCg7YYU2s5FSz/aES7pZFC6Egk5Cfvj38qndLefh/MvxaPPHJkuUwix6hnv10jPvirOScaRiQY9xtQ51injaKdBIhxmNgDn67bbGs75akZlpXjjJZODrJGpLEqdK7AoevTOD7UxcyzwN8O8PDokEwbDk55ZBGeoycKx/Ttk2snDrPlMsNrbOzFcoUXcDz9hXsdqb2QPeWMOrAAcsGO2dvoT9fWnZWbMVt7E011DJwZLGW2XAkZgxdOnTBwcjT9PpNZeNvMjzWlsqa31KG3K/ud+vntV3HYwRMzxpEjt1ZANz/QFehCG0lxq/wneq39GRXcRk4hG5FnDC6aRgv2OfLI7f15jvJLxSgijikXA5mTjfO+N+mM1bTISMFsAbdarpoWSXODp7nGcVacJ2sd0yut4IwdK4Med9t+5pOaImVjgdfOrYsApJIIxtg9RVNOSZWwygZ86dTQXkEf4krP4uZBpYE9gSR/8Ao03KsawRIuSFGBQeI6viISigHoRnr1ossaxwoqpjxZOPOqswFbK1Bd/hYsy7SHQPFvkZ89yfrQ5eEWa2kkUVpCNWSVZcgtggEj2NORHqGjyT0r19PaMbnNZ2nFFJwN2hVIo7RJWzrPKJBGrYdfeptwy5MXMbkG6Dk8wod8bjbtjC/SnomvRNMhggWJtXKctuOmMj5nuKEsnEjqDWsQIAwTtvgZ2z2NK8QonCpSkxdYWmYgiTQR165FEgsHWJ4nS1kTD8oomAjHOonzznf2odyWkA/E7a2WMqQ7O4GFOcgHPt+tI2FnbxTH8Phs8tkuVcMQ2e3i6ZJrUlZ1aQcJmDOlwls9vJ4mjjVhv6+ff61McIeRjJcwWjSCL9npD5BAwBv23NFjfi2I9UEXUBwCDt5jepyy8Qinc/CCSHA0kEKc987+e1SKS8I1TM16sEiYYkrqBzjY46Um3DYWJUxkDtgnB69d8d6vctrVc4yuTkf70reMxIAG+c5HlWba1FWitENDnOAACdz8zVbLJ+0bxN1q3kjxserHbJz/lVVIn7Rtqo01/EB/ekPbWu59mzXs+CUBGR613GQ2u2fV4dWNIGd8GoXevlgxBC+PDqG1PJjiInXcb+1cu6E4G3oOlVV1eXNsU1fDrqQEk6jvnfGB6j33qMHFmMuJTCI8b6Uc5P06Zow6dXiFqzFUmUsGKEAbg+X6VFeJ2jHEc6McgeHfc7j57iq+3WMmWUxwakIJZWbd8bZ23GCB/0peCK2QLojhU6ta+N+vc/QVdYtWNzc2s0akRwXIc6dLkDr7j1X6jzoPCjw/n6Y7G0i1+IMgVi5zny8t6DBDBynWGCFpU8SqXfAA0k7keiH1xmvVEMLQzxwxGNPCkrF8gY3AGD2LfQfJC5TilmXKmeMlSUIyBpOdwfnUBxewmbQLqNiSRsemOtUk8cXP5iW9uY5nOks7DV4t9W3t/QqIjtSkbSctXBckCZ/CHOpu2d9/8ALbNOBplkjeIPCVdDkalAIqvuBI7knG/QY6Ut8SbUi3jSGOKIkphz0IzuMetQS6lllZVWMyfujJ3PfO1FlMohK5Gs+IjoOlVk0RaViHGCafUXGrMyKhH+FtWaq5nBlY4xv0o+G2q4zLpNspAKmTOfXf8A3oj7ptv07UlxuWMi3J3Ik7n0oslzHFaa3Y6VxnG9N8sSGF/LuuCfQUvNbxSSiRmkBBGyuQNvQUueM2Kuc3C+2k1JeK2r6QsynVnGFPbc0FM2qCRpI2lLnOFMh0757Z9f6xSKpdrPGBHupzk3LEHoT/CiXfE7d7eRYLuNZGGlXwfD6+9BtpzFcPNc3ilcaCg1aVfAyRtt0Pn1FM0WQw8UqxuZCql3Bb9sw0jrt+u3lQBFM0TRRSK0YbOr4ltWwxufbB96WvHkdHSa9tRIvMCg9NR6ZyOg3GfLFLyRXAdmteIQhSVVCpxg5GNgN9wdv6CsWbWlwrDlhmyqk6rh9j3+WaYW1zbIszOHyW8MpJyfXuN6rfipkjLDicOnWAcvuQNORnHo3vqHlTfDbxYYnN5cQyEblw2cgk9RgYwMfWr6XgU2CqBomuCwOdLSnNHCDJb59QaHLe24dyJYtSnS2+4+VDe/txlxNGQ2RnGNxWaceuXMmEwR2FVE5BmcsWzntVm1wrxlomVwOuCOtVUrZkYkd6G4e4o40QMVH/eb58sVZWrnkDGVGe3egX0BktE1DOJRg02FCxrkbdhV9M0vcWryCR4Z2WdlIGonSPkOlIzpJa2oilclxllKzOAygbk7enT+dXMbAqAAd+tdINa6SfDn61dljMc0qqnnZVlymJ5MH9NvamucDrkEsbaXVs62GOvp0zsBVrc2aSNq5kqkDBCSMBj2qBtUYqyyzDBLZ1kYz1p7DFYr65HDSmPOW8MzYb28PTrU47hAikzRlFPiYzMdyNgdvT5U1cL8Nkqt7IcE4jOrf03oVhKLtctbcQgDAKFk2A6ev9ZrQLG4QW6jnglTqAW4Y/LOn+s0F30BubO5APixOSQM+o9auXsI8FTJMyldOlnOADjp9KELblII42cjABDEnA9KLfSkIWt208x0srnGCOcMMNxnGOu9TihZfDI8gCkbBtQB+lW0UQIA0g6T032oM0bEEatWd8HqKzrWFCRhgFxk7Y2HzqoePxnJPWrMQ9dIwwOxzsarpUkMjEYxnyNTUafiYkXhcbxrqY6SoJxk0QFjGuoYO2RRLsY4Xb9Dh0FeSJht8b77VqxzlAZfCqJ4RnPeio2pM75z60rOUdlwxGDuKmAxtpI4ptDlTodlyFPt71zbdc2K3MkcsjSKY86dDFeuP5UKTh8Tu8hklAYklVPXOO3yFDFvxFlYHiS98HlD5f1/KhTwTgDmTLJLnOvkavDg4Gcbb71r+g8nsyiq1tBPNoyQVdV6kEg5r2za6lcyT2dxAZVCuC6kdOuKjDbyafBMpznb4U+fbw15JEdEeZQGUESf3U7nOx6e9a1nBn4dFGHVJrjLYBAbfbPp6mjcOsRbo2h5WGADqPXA9utJ2tlKRhJl55OUk5BXbv2qx+G4kzao7hE36YyO3cj3+tH+nxHuhoTId9J6YJztQ2KMThTv+YnNPJFKkS88hpNOGKkgE+1KMrftMbD1ozDulhG51MMYG+4qmuJNMzjV0PlV3KQsLajgjuD1rNXDjnPt386cakbSeQfhYJHR0z9aDxVYGtQbmcxJkHUracb+dS4wzJwVtKliDnA89VDuoBd2PKZ3j1KDqXqK05EUhtpVVfxG5GnbIuAM++2/evGtUVyE4tOB+YZmB9M9KHBwp1YpzwAz5JManbf0369T/GjGwwxWWdThSFDQp3+Xmaz49tISwlJBnidwoXYjmLtj5f1vR1tgz5/EZs7ZBZdv0zXPwpmfmSShyAd+SuSCO+PWhraKFV2MpcdCbQZzjY5xny+lCNrCF1M95IhIGCCNsZH8c1H4RpphIL+cIcY3XrjruPSgwWUQfW0baD1T4XYjy6URbO30EadmIyPgyOny9a1BTJsmD5W8nXYD9369KKbeVY2aO6mdsEaCQAT749f8qQSwt49WIgVIIx8K4x8xTlrbclP7sI41bHhCMP0JpAMnx50ACcNgBv2kZHmf5UFWu42y8cjq2zB3Tbz6U3cQTbuJlXC4AKZHr1NJmC5L6/iVIxuNGM/r32otOY8vSygFV2xnNZeeVuc/hPX/AA1q7zHIJAIOKy00mJW2B3qbjaXjmThjqdzqPb/iqOvSuCBnFSvVUWhVj1fp071DAGkDOMd6qympJpa4Lu+hY10gHJNTkbl/lBLHpQjbieMrM2oEgthsVhqDw3ANsJD4dO2/XNV+rikrSGJkAyxBbyxtnw9jj9fSlbjhttHI5Znw+7LrI7Df9Ke4fw63XTNGzkg6gdR6ipWCxx8Tk/LNF06HHl7edOQx8QEUSs8PMQ/tD2cbdNtv689kHjt+HuCTJvpbAyehyO3nTlusF1oljZ2AkLhtZwGzuPb0rTOGYlulnl5wQw/+Hg7jc+nlipq5wcDv0NCNpCzMwaQFixbD9SaHJZRF9RafOSdnOMn/AK0gR423Ysxz2J2FKMuhiS2FxtmnZQPX50F01DHWjDKQnlGnQ5B8NZyaJOa2/etNc2zONjgeVUFxD+2fGOtWtRq+JBUs5CoAKLnYDeoFy2FAOwya7iTBeH3OpssUIzjvSaXRdFaLB1DGSKhgzzKG1YViKLGkrYZ8Ln8o/nQbeI6+ZIwZwc9Nh8qe1jBzgk989KMSj4gSbjSWBJ22OQBVvw+BY4Y9LZBG+9I3UCo3O/KCd896eidWiVgcZHlUacKocZVSOnQGiLGmjSqgeijFIayjgM+xpqKQhtunamM4mYyHGDgY6YqIBCswHX50Tm5G4ya8JGM5FIJyyHIHf1qOo4wRip3LAgEAkk4GKSy0b7uSPImrThhmIyewBzWR4hcSreShQMZ22rStIrqwP6VmL+Q/Fydev8KsMZri/wB5d9cKY4bGJVYYOqQn59KQh+8biERA+Atmx/zGFdXV6Zw4+nDvdMr95t8Nm4dBg+Up/lRP7T7xRtwuD/7j/prq6r+Pj6Xauf70buRdL8MiOf8AnH/TRf7VLkLg8Kjx6Tn/AE11dWenH0e1eH71ZWIDcKU48pv9qLH968iqAOFj353+1dXVdOPod6kPvbKA54Ucek3+1cfvfjGzcLl2GdpQf4V1dT04+j2qI+962fb8NuF36h1qS/etauTnh9x82FdXVXhx9LvyeN95lq/SwnH/ALhVXN9t7WaVpPhJ/F/xCurquPDjRefJ/9k="/>
          <p:cNvSpPr>
            <a:spLocks noChangeAspect="1" noChangeArrowheads="1"/>
          </p:cNvSpPr>
          <p:nvPr/>
        </p:nvSpPr>
        <p:spPr bwMode="auto">
          <a:xfrm>
            <a:off x="1587500" y="-708025"/>
            <a:ext cx="876300" cy="147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34" name="AutoShape 14" descr="data:image/jpeg;base64,/9j/4AAQSkZJRgABAQAAAQABAAD/2wBDAAkGBwgHBgkIBwgKCgkLDRYPDQwMDRsUFRAWIB0iIiAdHx8kKDQsJCYxJx8fLT0tMTU3Ojo6Iys/RD84QzQ5Ojf/2wBDAQoKCg0MDRoPDxo3JR8lNzc3Nzc3Nzc3Nzc3Nzc3Nzc3Nzc3Nzc3Nzc3Nzc3Nzc3Nzc3Nzc3Nzc3Nzc3Nzc3Nzf/wAARCAC2AGsDASIAAhEBAxEB/8QAGgAAAgMBAQAAAAAAAAAAAAAAAwQCBQYAAf/EAEIQAAIBAwIEBAMFBQYDCQAAAAECAwAEERIhBRMxQSJRYXEUgZEGBxUyoSNCwdHwFyRSsdLhYmPxFjNDcnOCg5Oy/8QAGAEBAQEBAQAAAAAAAAAAAAAAAQACAwT/xAAhEQEBAQACAgICAwAAAAAAAAAAARECEiFRMUEiYRNxgf/aAAwDAQACEQMRAD8ArOAWFtc8XdZolZgilXI3Xtt5dTWw/BbTQQI98ZyGO/61nfsY0TcWlDMBIyKACe1b9oAApbAPT5V4Lbr32TVAnBLV/wB1yPSVh/GvX+z1vpyvP9Asrfzq9WNVYY3B86ZLIV0qB9az2vsZPTMLwGDSpHNG+45jfzoqcCgbpzj/API2361oXXX+UDPp3qgg+0drNFdSLb3IW1RpJgdAOFYqceLzVvpVLyqskR/7PwdCZPPeRtj9a5eA22kjEuk+Upx/nT0vGLaSW4sWtrsyrDrZY8atwuQDnqNY36bHelIOM8Ps1gkKXyi83Am8WlNQAbrsCXXGM+21a3kPxJy8AhyBG86b9OY2KnNwOOGIN8RMD/6hqytuN2t4b0QW1y0lnnmIACzAEjK4O/Q+VH4bcxcWsReWyypAxOkyIBqA7jc5B7HvVvKL8VFFwbUdRnuAPIvVZN9geEOzOY3DMxJIc7k7mto5jQ7tnpQyY5AdORg7Z2BqnO+1eMYK4+wvC490WQDv4jSLfYjh5JKmbH/nrfSgsxyVwOo9KppSyyMPI+VPflPtdZ6Kfd2OQzvJH43BQFu5wp/ia2skhkkwScdzjpWN+z11j9qBsSdCkeZJ/wAjWztF5qcxTkdfSscr5aevcW1vhJZUVuvjcDbz3os9xaQouZI9eM41DJB7+1VnGeBtxbiVrLIVFtHFJHKgJDMHAB9un69qS419kpL6d3s3iij/AA5rNUbJxkqcn08OMd/OrrPY2tVaS28iqC8ethsuob+1LJwzhOlzHbWekjDlEXGM53+e9V0fBJ043wy+Ji5dpZtAygnJJA3G3Tb9a94Vwy74bw+4s5PhtEzXEmzEEs5yuNuwJye+1OST5F30euILCPVIkMAeVdGQoGobDST5bDagQ2dtLFCLuztk5BzEEwwQbdDjb5eVVjcFdrbhFuzQBLJSspU/mBUr4dvWjXHArM8O5FkWgIWOFZElIcIjagA3X61kxZ2/DOHwSyyR2kEfMDKzKoGoMfFk+tSb4axtUtrNI0RF0pGmAFGOgFI23Dc8Bk4ZfTJKZEkVnCgZ1EkHHnuPnVXwngM1hc866nWVmtoVcAbc1QRkemCBV9fK+/hYMoc6h+bvvtXlzLLoXShZcjGOwpOC0v0v7uSWNGt5owQmc6WGRjHljFA4Twy/4YscjxrKeRHEyhyOjnJ6b7HqfKmcYbVkVjCEtkOw71RTjErAoM5/xVezJ4tWnYdBVLOp5rZHelEfsvam4d7ZmC8shWPlp6mtdaXNvHAbaKZhKc6HKELk9MVT2nDDafaW+iadoreUibV08Ljdennn5VecQsfjlh+FBESYyx2GPIGs/tX0Ukh+00YOmeyOIxgnP58jPbpjUPpTl2OL6j8C1uFMXWTJPM8/arA3CK2DtpHi1MMj3rufGPFzUCg7YYU2s5FSz/aES7pZFC6Egk5Cfvj38qndLefh/MvxaPPHJkuUwix6hnv10jPvirOScaRiQY9xtQ51injaKdBIhxmNgDn67bbGs75akZlpXjjJZODrJGpLEqdK7AoevTOD7UxcyzwN8O8PDokEwbDk55ZBGeoycKx/Ttk2snDrPlMsNrbOzFcoUXcDz9hXsdqb2QPeWMOrAAcsGO2dvoT9fWnZWbMVt7E011DJwZLGW2XAkZgxdOnTBwcjT9PpNZeNvMjzWlsqa31KG3K/ud+vntV3HYwRMzxpEjt1ZANz/QFehCG0lxq/wneq39GRXcRk4hG5FnDC6aRgv2OfLI7f15jvJLxSgijikXA5mTjfO+N+mM1bTISMFsAbdarpoWSXODp7nGcVacJ2sd0yut4IwdK4Med9t+5pOaImVjgdfOrYsApJIIxtg9RVNOSZWwygZ86dTQXkEf4krP4uZBpYE9gSR/8Ao03KsawRIuSFGBQeI6viISigHoRnr1ossaxwoqpjxZOPOqswFbK1Bd/hYsy7SHQPFvkZ89yfrQ5eEWa2kkUVpCNWSVZcgtggEj2NORHqGjyT0r19PaMbnNZ2nFFJwN2hVIo7RJWzrPKJBGrYdfeptwy5MXMbkG6Dk8wod8bjbtjC/SnomvRNMhggWJtXKctuOmMj5nuKEsnEjqDWsQIAwTtvgZ2z2NK8QonCpSkxdYWmYgiTQR165FEgsHWJ4nS1kTD8oomAjHOonzznf2odyWkA/E7a2WMqQ7O4GFOcgHPt+tI2FnbxTH8Phs8tkuVcMQ2e3i6ZJrUlZ1aQcJmDOlwls9vJ4mjjVhv6+ff61McIeRjJcwWjSCL9npD5BAwBv23NFjfi2I9UEXUBwCDt5jepyy8Qinc/CCSHA0kEKc987+e1SKS8I1TM16sEiYYkrqBzjY46Um3DYWJUxkDtgnB69d8d6vctrVc4yuTkf70reMxIAG+c5HlWba1FWitENDnOAACdz8zVbLJ+0bxN1q3kjxserHbJz/lVVIn7Rtqo01/EB/ekPbWu59mzXs+CUBGR613GQ2u2fV4dWNIGd8GoXevlgxBC+PDqG1PJjiInXcb+1cu6E4G3oOlVV1eXNsU1fDrqQEk6jvnfGB6j33qMHFmMuJTCI8b6Uc5P06Zow6dXiFqzFUmUsGKEAbg+X6VFeJ2jHEc6McgeHfc7j57iq+3WMmWUxwakIJZWbd8bZ23GCB/0peCK2QLojhU6ta+N+vc/QVdYtWNzc2s0akRwXIc6dLkDr7j1X6jzoPCjw/n6Y7G0i1+IMgVi5zny8t6DBDBynWGCFpU8SqXfAA0k7keiH1xmvVEMLQzxwxGNPCkrF8gY3AGD2LfQfJC5TilmXKmeMlSUIyBpOdwfnUBxewmbQLqNiSRsemOtUk8cXP5iW9uY5nOks7DV4t9W3t/QqIjtSkbSctXBckCZ/CHOpu2d9/8ALbNOBplkjeIPCVdDkalAIqvuBI7knG/QY6Ut8SbUi3jSGOKIkphz0IzuMetQS6lllZVWMyfujJ3PfO1FlMohK5Gs+IjoOlVk0RaViHGCafUXGrMyKhH+FtWaq5nBlY4xv0o+G2q4zLpNspAKmTOfXf8A3oj7ptv07UlxuWMi3J3Ik7n0oslzHFaa3Y6VxnG9N8sSGF/LuuCfQUvNbxSSiRmkBBGyuQNvQUueM2Kuc3C+2k1JeK2r6QsynVnGFPbc0FM2qCRpI2lLnOFMh0757Z9f6xSKpdrPGBHupzk3LEHoT/CiXfE7d7eRYLuNZGGlXwfD6+9BtpzFcPNc3ilcaCg1aVfAyRtt0Pn1FM0WQw8UqxuZCql3Bb9sw0jrt+u3lQBFM0TRRSK0YbOr4ltWwxufbB96WvHkdHSa9tRIvMCg9NR6ZyOg3GfLFLyRXAdmteIQhSVVCpxg5GNgN9wdv6CsWbWlwrDlhmyqk6rh9j3+WaYW1zbIszOHyW8MpJyfXuN6rfipkjLDicOnWAcvuQNORnHo3vqHlTfDbxYYnN5cQyEblw2cgk9RgYwMfWr6XgU2CqBomuCwOdLSnNHCDJb59QaHLe24dyJYtSnS2+4+VDe/txlxNGQ2RnGNxWaceuXMmEwR2FVE5BmcsWzntVm1wrxlomVwOuCOtVUrZkYkd6G4e4o40QMVH/eb58sVZWrnkDGVGe3egX0BktE1DOJRg02FCxrkbdhV9M0vcWryCR4Z2WdlIGonSPkOlIzpJa2oilclxllKzOAygbk7enT+dXMbAqAAd+tdINa6SfDn61dljMc0qqnnZVlymJ5MH9NvamucDrkEsbaXVs62GOvp0zsBVrc2aSNq5kqkDBCSMBj2qBtUYqyyzDBLZ1kYz1p7DFYr65HDSmPOW8MzYb28PTrU47hAikzRlFPiYzMdyNgdvT5U1cL8Nkqt7IcE4jOrf03oVhKLtctbcQgDAKFk2A6ev9ZrQLG4QW6jnglTqAW4Y/LOn+s0F30BubO5APixOSQM+o9auXsI8FTJMyldOlnOADjp9KELblII42cjABDEnA9KLfSkIWt208x0srnGCOcMMNxnGOu9TihZfDI8gCkbBtQB+lW0UQIA0g6T032oM0bEEatWd8HqKzrWFCRhgFxk7Y2HzqoePxnJPWrMQ9dIwwOxzsarpUkMjEYxnyNTUafiYkXhcbxrqY6SoJxk0QFjGuoYO2RRLsY4Xb9Dh0FeSJht8b77VqxzlAZfCqJ4RnPeio2pM75z60rOUdlwxGDuKmAxtpI4ptDlTodlyFPt71zbdc2K3MkcsjSKY86dDFeuP5UKTh8Tu8hklAYklVPXOO3yFDFvxFlYHiS98HlD5f1/KhTwTgDmTLJLnOvkavDg4Gcbb71r+g8nsyiq1tBPNoyQVdV6kEg5r2za6lcyT2dxAZVCuC6kdOuKjDbyafBMpznb4U+fbw15JEdEeZQGUESf3U7nOx6e9a1nBn4dFGHVJrjLYBAbfbPp6mjcOsRbo2h5WGADqPXA9utJ2tlKRhJl55OUk5BXbv2qx+G4kzao7hE36YyO3cj3+tH+nxHuhoTId9J6YJztQ2KMThTv+YnNPJFKkS88hpNOGKkgE+1KMrftMbD1ozDulhG51MMYG+4qmuJNMzjV0PlV3KQsLajgjuD1rNXDjnPt386cakbSeQfhYJHR0z9aDxVYGtQbmcxJkHUracb+dS4wzJwVtKliDnA89VDuoBd2PKZ3j1KDqXqK05EUhtpVVfxG5GnbIuAM++2/evGtUVyE4tOB+YZmB9M9KHBwp1YpzwAz5JManbf0369T/GjGwwxWWdThSFDQp3+Xmaz49tISwlJBnidwoXYjmLtj5f1vR1tgz5/EZs7ZBZdv0zXPwpmfmSShyAd+SuSCO+PWhraKFV2MpcdCbQZzjY5xny+lCNrCF1M95IhIGCCNsZH8c1H4RpphIL+cIcY3XrjruPSgwWUQfW0baD1T4XYjy6URbO30EadmIyPgyOny9a1BTJsmD5W8nXYD9369KKbeVY2aO6mdsEaCQAT749f8qQSwt49WIgVIIx8K4x8xTlrbclP7sI41bHhCMP0JpAMnx50ACcNgBv2kZHmf5UFWu42y8cjq2zB3Tbz6U3cQTbuJlXC4AKZHr1NJmC5L6/iVIxuNGM/r32otOY8vSygFV2xnNZeeVuc/hPX/AA1q7zHIJAIOKy00mJW2B3qbjaXjmThjqdzqPb/iqOvSuCBnFSvVUWhVj1fp071DAGkDOMd6qympJpa4Lu+hY10gHJNTkbl/lBLHpQjbieMrM2oEgthsVhqDw3ANsJD4dO2/XNV+rikrSGJkAyxBbyxtnw9jj9fSlbjhttHI5Znw+7LrI7Df9Ke4fw63XTNGzkg6gdR6ipWCxx8Tk/LNF06HHl7edOQx8QEUSs8PMQ/tD2cbdNtv689kHjt+HuCTJvpbAyehyO3nTlusF1oljZ2AkLhtZwGzuPb0rTOGYlulnl5wQw/+Hg7jc+nlipq5wcDv0NCNpCzMwaQFixbD9SaHJZRF9RafOSdnOMn/AK0gR423Ysxz2J2FKMuhiS2FxtmnZQPX50F01DHWjDKQnlGnQ5B8NZyaJOa2/etNc2zONjgeVUFxD+2fGOtWtRq+JBUs5CoAKLnYDeoFy2FAOwya7iTBeH3OpssUIzjvSaXRdFaLB1DGSKhgzzKG1YViKLGkrYZ8Ln8o/nQbeI6+ZIwZwc9Nh8qe1jBzgk989KMSj4gSbjSWBJ22OQBVvw+BY4Y9LZBG+9I3UCo3O/KCd896eidWiVgcZHlUacKocZVSOnQGiLGmjSqgeijFIayjgM+xpqKQhtunamM4mYyHGDgY6YqIBCswHX50Tm5G4ya8JGM5FIJyyHIHf1qOo4wRip3LAgEAkk4GKSy0b7uSPImrThhmIyewBzWR4hcSreShQMZ22rStIrqwP6VmL+Q/Fydev8KsMZri/wB5d9cKY4bGJVYYOqQn59KQh+8biERA+Atmx/zGFdXV6Zw4+nDvdMr95t8Nm4dBg+Up/lRP7T7xRtwuD/7j/prq6r+Pj6Xauf70buRdL8MiOf8AnH/TRf7VLkLg8Kjx6Tn/AE11dWenH0e1eH71ZWIDcKU48pv9qLH968iqAOFj353+1dXVdOPod6kPvbKA54Ucek3+1cfvfjGzcLl2GdpQf4V1dT04+j2qI+962fb8NuF36h1qS/etauTnh9x82FdXVXhx9LvyeN95lq/SwnH/ALhVXN9t7WaVpPhJ/F/xCurquPDjRefJ/9k="/>
          <p:cNvSpPr>
            <a:spLocks noChangeAspect="1" noChangeArrowheads="1"/>
          </p:cNvSpPr>
          <p:nvPr/>
        </p:nvSpPr>
        <p:spPr bwMode="auto">
          <a:xfrm>
            <a:off x="1587500" y="-708025"/>
            <a:ext cx="876300" cy="14763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36" name="AutoShape 16" descr="data:image/jpeg;base64,/9j/4AAQSkZJRgABAQAAAQABAAD/2wCEAAkGBhQSERQUEhQWFRUWGBgYGBgWGBoYGhgaHBoYGB0YGBoYGyYeGhojGRYVHy8gIycpLCwsFx8xNTAqNSYrLCkBCQoKDgwOGg8PGiwcHBwsLCkpKSwsKSksLCksLCwpLCksKSksLCwsKSksLCwsKSksLCwsKSwsKSwsKSwpKSksLP/AABEIARkAswMBIgACEQEDEQH/xAAbAAACAgMBAAAAAAAAAAAAAAAFBgMEAAECB//EAEYQAAECAwQGCAMEBwcFAQAAAAECEQADIQQSMUEFUWFxkfAGEyKBobHB0Qcy4UJSYvEUI3KSorLCFTM0U4LS4hZDY4PDJP/EABgBAQEBAQEAAAAAAAAAAAAAAAEAAgME/8QAHxEBAQEAAwEAAgMAAAAAAAAAAAERAiExEjJBUWFx/9oADAMBAAIRAxEAPwD2afPuh2erRWGk/wAPj9I3pJQuB8yB5xUkDhHgd5Fv+0dnj9I7/tAavGK13nVHKpeYeI/MXDbvw+MYLd+HxiqmMaJfMWjb/wAPiI4/tMfdPERTmriqV1iXzBM6VGaTxEaOmB908RA1Tvz7xxMVWkIyC6dLD7p4iNnSo1HiIB9bHYmExYsgz/ao1HiPeNDSw+6fCA6DrjgrOuLFkGjpdP3VeEcq0yB9lXh7wCUs5l4lSS0WLIMS9NpP2T4e8SDSqdShw94BS5YfOJpq9vlFiyC/9qo2+HvG/wC1U6j4e8BpRjq9WLF8wWXpZIyPh7xJZdJpmKYAuz17hr2wHmoo7+sW9EKdX+k+YiFkwYjI5L7I3AwoaVS6U/tD1iuhVRFrSfybiIqID5xOvFL9IkEQpUYlfXE05CIyYmOr4iObNyiSFWMcKTy8SYZxWVMiDcwEM0RKWBlGLnRUNpDtTn8jwhCVaq4PEvVYRXRNFOGcWhN1N3QpzcbOIs8Yr6R0ymWQCoXiCQmjqArR84890d05H6TaJj3kKKQhy1BR278NsanG0W49KIDx0DAjQOmBaZV8EXh8yQXbVnmK98Eru3jGcKW+Y0TyYgKy+yJ74ziSTueMKgD+UalTgIxagWOGvOBOjXMRf0T85NGu+ogV1u+CmhluojUPWIXwYjIyMgcw3TUwpQG+8PWKtnWwPdjF7So7Kd/oYopFNTc87onTimCq8+kYuY0VlFtu+NlbiJt1Mn1oPGIFKflo0lJd6+cdgtrhDXWU3RWVNeOZ1pxoW8+Q8V5k7H685eG2GB1NVy2fCKx554eOuNKnDnmurjEQXzzjs1wgSkTNZ55fgYsJOfvAmVMY886hxgjLUDTWMueQ8SeXfEvS60W5F0UlS7yXdiVEj0yhXtVhSDISA36sKWduNdWXEQd+JBe2zCagSUNsqrDzgVbFAoXMBqpVxJ2JrTikR3njnfXpPQbRAkWYLJ7U0BZfIVujgX7zshmSeMDdGyurkSkEuQhIJd6gZ9+EXAqo5551RxvbpEpEaT4xu+OeeWMYE7oC6TSOlGNIA2RqYcoE0nGvhBPQn94rd6iBiNsEtB/OptXtFRRyNxqMjLClpPBL6z5RR62lIu6UwHf6QIWpufpC3x8WCukQzJ2XdEMuY7c6o2pQAiaYldedUYuYWO6IF2inHLYT7RCqdr5r9E8YQy1EnDLn28IiQk7jlzxPcIkWrfzz5REt33U9PoO+EOVyssufOp/OI+r5zrnvbgI6WSOeaZbnjL1ffi58+EKdIQ27XswAEXknsjIt+e4CsUETX1nbt2DXFhdqSiqlAAZkgBu/Lbm0SIXxBs95bNVSQp8MFBB8JiabIUVyFFNmSlQSQlKyTgkrWSCe67jqh/6T2iVaEX5M2WtQF3sqBVUpOGxQSdzwuWHRalTAlALtKF4sUgJRLUSQca0bOOsvTFeg2CWUSkAzDMLVWTVT1JplE95jrwJbPUBEdxkgEvhVsW2D8o4Qcn5w7qU7zHJpfSqmL8+/rErYc87opyJzc93P5xOhXPPNYCllzIxagDGgc44Ue7n6wFKhVTBTQjXju9oFyV+kGNDq7R3e0FF8F4yNRuBgM02tgnefSA0ye2PNfzgxplDhOx/T2hetQyBqx8jDG547lz+dwjhS6b/PLzMU+sZ+5t5gPL0ws2xUt+wEANT52Knw1ERrFo/1gOGGXPdwERAnNvoOSOERKnVwjOtcb24D6+UKTrmYYPs5xy7jEclXPOzwaOFLfnKjnvrxMdgY7aequdkQbWlzv/J/TdHLPzjt78YkeuOVDsq54RhDnDnbryDRJwiVXF255aAOjrYq0XyJd5JJqopF6uAGqlHgl0pt5k2SaoO4SWq1TQU3wj6E6QzZUhK02d0OEBTsARS8djmpLYGsbk6FM9t6PWNQT1svqpzkAhkvqAu9hRZ6OTtERaE0V+jz2KnBQSlWAPy5HBTM44QL6VaWUqQhSkXQVpxq41xzoW1rnqEhcw/qwVywpRAwAMtKgaqKgAD+OpLUsuA7TVVPL9+flG0S8+fbnjXsqeyATVmc03OMiNWRi0lPkfy5zaMNOAvz559Y6TaGxPPPOrlacefPnE7+ZVnfGJLPXFolvOMduEblywwjqXLgLUhROXPIg3oQdo7j6QIlIZwYMaExO71gqvgzGRuMjLmA9JLXcSjaWhUNtJKgTUBQd9UHem6zclga1HhdhUJV2/8AV4x04zp0W1z6Gv2vKF/RKntc9X4gP4bvpBNSxmcyeLe8BtCK/vVgf948Ar2jbNMoxrG5a6179mwbTESQSRvjvqXPGMlIo56y/dkIlC352+p8BEMxW0Bqc7g/GNo5GzDicIktS+73bPcI6euO3dt3vEchWL7H2nVuEdlI9T3YCAlz4hTP/wAMzJykbT2hCr0a0kVSTKUo3UJ7KQEgVJJcn5sSGcQyfEWaE2QpNSpSfCvpHmFnt8yW/VrKXxY4x14zpi+mfpepCZSEBRcl7ruABAWzT1DtXyhSE3gRrBSzcX7o3aJJVKCu0TrJcHWX9InsRPVzEgpSVIIUWJ7ICiUjIXlBNdg2xoGXox0imG0dTMABa6AkEVD1cuXNO4sGh8HmOee+PLbCorVLmoQta0hAmBIJV2Q14Bn+UIU+tJGcek6K0kmegKTqZQzQRkQcN0c+UaiwnHnkYeGyOkliOeedkYpFeeTQcN8bMou7GMNJpS4uS5dIphLUJx4xblGnNIyWEVpBTQg7SudUULr/AErF7QaSFrfVAL4NxkaeNwOZS6bK/uhrvji0JqrS53vnmKHzhk+I6yOqILBl+CpcJkqaCL21/wB4e4jrx8a1ZtdpSgAktq25sHIyBgN0Yn3pBY1JUTg4JOYy7410itVAxITnQEYfavEADbFHQNrlomqmAJCChlKBAwqSxJ2V2U29P7G9neQskA864sdbCvojpOlSAAxUlIJDkdksBQj5w7lizEbYuf2+wql9W/2jGUyjal6hXzJiWSeIqqAUrT5u1lusVKUln3FTcIGnpZOUFhMsIU9XLnXg2rXD81abEaSlp+2CUioBBN40ZhicKQI0x0hmIlhSEgIVeAUrEtqANBCBbSmUQuWWmuSTkTiQoYMSYlt+muuS6UupTgipU5rXXXCGcRqjpXTEyeq/MUVF2D4AakjAZVizoTQhtM0JApgVZAtR21kN3wMkSlKvFsAW2GPQtDrIkywUlJEsdYKBQuAVALA9oodyHoxch9W54Ilm6NCElIRKSsCjpvKLjFlKKS4BNAxGecK6LIUTVBVRUg07VWLZYhQpShh2XaEy5UoX1pMwFlABaWJJdBAZUt2eWqoegBxF9IbEU3GAFxKUhg4UlgxfAgm8aYXzm7ZlIDpGcZJlqlm6WLbqd+FH2QW0bPVMuTwpKFpZN6jlh8qw4vJKSKkPSKgsnWp6sMSbtauBiT3m6Iq6Qs5USmSr9Wmj6yQNlOyx79kIem6GtyZ6CpJDihGN0+2b7BBAEjD6/nRu4mPO/hupUuZNQQynSpRqXRdWGOvtFJ102w/zZpPfzz9Y58plbjoL1484c4NEoLChA59PSKqF7dvPDlhHQV2gXw9OT4xkr0pRbdSCmhlutW71H1gKSa98GdBCqt0ZqvgzG41G4HN598UlsJO6Z/SfMCEOzz+xXWw3AqI9BDv8V5t02faJnnL948/kh6ZU9v6vCO3Hw1YtKQUKdiyVeRivO0FKWwUkVSkkihwHoImSr9TMOpJPFOHEGLq2DE/dT/KIZx7GAFrsf6PKvBYuyywCsa1YEZ1MUZHSBJzbfT8o409N61amPYQq62DlsfBQ7oDzLJqjpiNaNMJNb1W578jFK1aaSPl7SywodTgPsgCuxsNpyhh6FaHCrYCqoldo4M+T958IL12lG2y58wOqSpj8qilnIBJY6mBO4Re6L9CjaTN6wqSJYYXWqsh2cjKjx6DpvR/XhISQLomAUOKkFA8FGL+jbCmUlkjEknaos57gIzefRx5loDRvWLUhXZKATNfK64J20ALCDmi0JmSZxmzFlClJSGZCy7LU91wD2JQJpTVWLHSOWmVaVFNOsQTMo4AAY0IYkgjF6DB6wtWi1E4i6MksBQ1PygCrDLVsh9HhnsfSRIITMSoyALqRcKlJLECYCokFd0kEYKFNUGrFZiUqK5gWgnrEkDAE/wB4jWLzhUs1FcxVKTNa7vHiMYJaKtgTMSlTmXMJ+VnSo/bTkSKEpOLZGsFhlW9O2XqE9gteIBbAZ0VgEqS8BrFMHU9YlmK0q7iADwHlDNpixlSGS5uFwU4XVXiwvDIBRDh+ysGtAkaNkTEhUpuz2lAnFnunDcMNcM8VOWhwE2hDJDqCk3tYulQSa6w479cNU1NBzx8eTCjo6eHkqGAUjN/wmHBcym3EP4eNe4RzrUR9Qc8ueOz2jpMhtWPPl/DERm7W1PrzMdCZqHOLcAB/qgK8UuCYL6BU6lfsjzgGklhVxn3P6Qc6Pqcn9kebekZqvg1G4yMjLm80+MCv8Lt60eCDCEhWWyHv4yD/AAv/ALvKXCAFV51e8d+P4mrS1PLmNmj3MWbl8I1XUfyCK0qX2VBtnl7xcsgHVSz+BH8qY1JKpC/o6xCZMU4pePjf94B2uyqQsoVrfft8YeZNnuKpmXw38dffFbT+iesTeSntAPTMaoZQSbQst3u+2Hn4dyv1a1nFSyH2JA9zC3PsAusMKH6bC+UOXRKwqk2cJVRRJUxydqeHjFy8U9Ml6tDz6mLcv04btQ2wIXPILhwX1ZRekT3FOT78iOTZI6XaSa0GWqgKkFwzm6MCNTlB7t8CNLVUCk5RDNX19sWqaBec9g4BiUgE7wN8Oei5MtN0pShgpyaEBLbClzizuMS2EdPGCTKWo+Abc3rBjRlvTLnyCtwm8TgS9GwAqHLQ/jqEqLS+yohyo337IP6uvZSHq7M1BAjplaZYsqupDBJoRdPacB3Ukrd6ODnjkT604vJUpJupSXUagt2TiX2EovPXA/fMJ3SW0rsy3QlKklSkuaulyoAanBFdmyGeyLBmyUCYpYUlSlDELaWksboBz+XUquUKXSOfJXISmSonqlXFBXzpN5YGFFJILBQ+6xAinqossJEq8kuCAoHNiElN7axx2Q0StIX5aVYXkg8WJ52Qn6KlqNkS4IN0MS3yjPdqfVB2xraTLGV0Nwb0gpgmZg3xZQ+Gee9/fygYm1AHaMdmFYvypzgNrPgD6mMmLyFi7lTyx8ngx0YV2j+z6jnvgEqYw3Ed+zxgx0T+ZWxPqB/TGb4qZo3HLxuMMPNfjGP8J+1N8kR501X2NHonxmNLIfxTfJEedzFYx34eJfskwPw80890WtGqHUS/2CD/AKVKT6QPsivH3f0i/owgSyNS5o/iKv6o3DFlaQwPOVYmWezlFVBBTXUYkCuyOeaQ3toEtUgG1SgRipL6nAKuJ9obUL7oVerJtcsvQKJP7jP/ABDjDKlYeMVmJVd3nzjFqxJIxeKd6LNnWztuprjJeZdIZ1y3TSkAsfR8t8F9F9IEEPNlKULzkJUBkwDhiwY5ndAXSQv2qer8SvQRc0JY1KBKRQAuTRL7VGgOEdKyMWrpEgBxKUc0/Zbeyje3NG+l+mVJQJZSFdchCwQohmIJo2BI8MoFaYsQTJDqGbNeU5oaFrprt8456TSisSlgEpRKQFGt13bPCr8IMQpaNHlSZIUD1a0FSQHQ6nVfBVmS6DtATqigbMgInS0puXlSAg7lKvJXqxd9aRBtVvVaSiQC6BSWoC72QUpc0OSQe4wJSVfpC0lJ/VkgqKRMFQGwY4OQRUPEhzRt0WdAvAsm6MSksSDlvi8maLoOIAYDWxih0Wtw/SJiCHCS7JC69oKND2sVGh1nIQf0lYUpulLaixo4Ua0zNOEZaDbPMU9c4LWddBg5YbtsCSC+qsEJYYPhhFUIpX2XfbwH5Qf6K/Oqv2R5j6eMLVnBLjLw7+CYZeiie0on7vrj3mOd8JlAjcY8ZGGXmfxp+Wy/tTP5Ux5rLW7jh4R6N8a10sv/ALT4IHrHmcudXuduEd+HgXZC28fKL9gV25ydSwof6kCv8Jgchb1i3ZFtNP4pY4oU3kuNJeQogcfOOgeyAMT7xE7pSdvmYklBiTzgIJ2YmloF681Q7d7D0EWkl4oSyxbJni3JXhWM7q1cDxJeapfDh3mIkHPvjuY2/u94iQ5S5irQolISqco3XQkkBPZFFJo7CLNskhC5agtSgQaLDFLEYbCTl90xP0rQkTZWIHbLpxvMkvxGuKFm0itVovqmEKDAGmVACww8MY6Mj/SHSCDo5CPtBhdaqVBRWZoLVBBKcdmUV9JgS7DJEz5lSiS+F4tdZqggNqriWLQH6S6VM8pKi5u5UwOoY5wY6TgqsNlSQXCUAHYWoSdRoIMKRMyUhAmS2UQSWduw5voY09nGUcaD0nLmhaldm/NISDqShkh82Qlu6IdLoCpdpUkOCSQoBgHUlKhxOrIwt2C3LlgJSH7ZUBqJSUjwUeEWASVIEy0zZKVNfusrUQx8m8IZtG6GTZ0FIWpRNSSaHcMBAXQeiSlaFPeUmaUr3KSln3UPfDlPkgsdT+UV39GRTQm7XHX4xZlz3oxjiWipO2NTCBj3kd0Y/wBS5o6bi+FPy4hv9MNnRNTzJn7Iw34d3rCLou0MSACzuPAAcSTDn0JU65n7KQ3eanfGeRN8ZGRkcw8q+OB/wn/u/wDn9I8tSquOzwj1D44n/CA59d/848wQmpw+senh+Iq8hYah3eLxclTWXLVrVdP+tJH8zQNGyJZ6zcpkLw3g3vNJhA+miKZR2lTXjqeKfXO7VCk3h/N5RYlLcTBtfiPpBGo2g0c5gRas9CGZ9ZikuY4bbTDf5RastMs/yg73pftelzMokmKoRhFYLIbsjnOJRO1M/OuAlnpgkgyjtWA2tn9IB2FXaDUcf1D28Ib9O2cTJMxRS6kpJB7jhxNYR7NpAylVS7UD6sRG54zVrS4Yp2o1bQR5wZ07pC/Ls1xXZRdlqGPydWfOuusLVut5mLvYMKUg1YZBK7iQVSw6jk5UzvhgRTcIah20BapCwUm6uU1QfmSoqFQWAuFFcaiggbZZI6lCrrEu9Pwkh9WR74lldIJcxAs6EzQsi6VLICXIQC4TqCAkbhhWDEuyi5gE3qKGQIxI2M/jGfCl0J2ZSSftVIzGVeEEUzG8YF2NLSmFSm8nF3N418X74tSU0x/Ixb/B3+FxSwyYrzVVjqYXugVZx+cQWiYAoJGZHnGbbfFa5spYk/iDbTgBxcw6dAk9uaXfsoSNwJrxBhDlzjlixV34DwI4w8/Duc5nDIBHmoDwEZ5eA7RuNRuOSeSfHIB7I/8A5vOVHmaBX153R6N8dlsux/szv/lHm8kY7o9HD8RfVk4B6RJLUKjnP3MQLS8ZKS0bQrY5ouCnyKUk/s5fwr8Iu2UnPEMDtDgPA/R6mWsZKDjenH+FXhFuQMcWZvQjuLERmpOB8p1EP+63mkxYkTReHcfCK6ljPv8ANx39rco6oxGDPhhtEMpgmJhLUjOaRGiazDUKxIpYOEZ6KSYm8k7QRHmc2zvMUk/ZITqwAHkI9LJ3R53bD1k+aoUdRGFKFn8I1xFVJ1nulo9AsNiCTeFDcSCwyEefzZCgXJfcfGPRZUwkPgGfeIaIU9INKtK71Er7QO/Pi8M+jtJCYgAkPhkXgN0sszywqtCGJxILv3O0U9Csq6k9na+G+D2Iy6C0gqZMnhd35qBNAQOy4Gr5YJntHUB5YQtaEIlTpqCVKWTQk/ZIc97+QhjnTmRvYeP5xmzTEC7cUqYBssOcojMyt7U/k8dT1V2lz4GKiyySNo4N7QZ32P32lEy6dzA9xT/tMPvw1b9dsuD+Yf0HjHnipzK/efOv6z6w/wDw6npQmcVKCUuhLqIAcA0c98HKdE+xkRiY4cMQagvjtpGRxDyP44fPY907zlx5vLEejfHFXbsY2TfOXHmhnao9PD8YeXqyEx0ksYxDEGNBOOuNBOifdKVfdUH3fKfCL4WyiN/hnwCT3QKkhwxz9wIuWaZ+rQo41B3pYeKGgS8teNWL8Po97x1xIpbgNrf3HDxBiBbU2t43QfXjHZmYbge90/7jAlyzz3pHcgnLugemYxJwBLcR9YvmcAIslu0+rRV2VeHPCEPRiXBerE8cYdkzmSrvhOCOrnqQWrUb2eGCtT5RIPPjDegtKH7I8oVlTC4BzUAMNY+kNkwfq99Bzuhvhgf0kRekzWyCeDpPO6F7RagmoUx3cmGucyr4xvghtlRCfZyJailRYpLONh3QQGbSSwkSrQkh0shQNCXJY7TU8iC09bhOotC1bbSTZiBgopG0590GbOL8iW5rcSaxeFNNNW1MRuOUVrSXY60nwY18Y6CjeOxvX3EV5iyA9TQ/xYeA8YAlmjE7T5L9oeugr3JwBbty6upLP1pqUrSQALueWcISPmOon1b+s8If/h0i9Jmjsvel0X8pIQQxGettYgqPtlW6EEFwUpL1q4Fa141jIyQCEJvEk3Q5IAJLVJAoDGRwTy/4yzWVZ60KZnF0R5YsE4vxj0342S3XZMcJnmiEBFiJFA9I78PxPL1WlpOuvOqOys6z4tFyXo5RDARzM0etIwx5xjYVusriXiSzrIKhQuLwfWkVFNaCY5l2ReLGnefCMWlYYtVPaw4+ESXU6VFHQMPsuNet4J2aZIWBVth/MavCFspFGdnLUyoR4GOTNbB+NYMRwVZEDbvz4x0iSkgdnvx8oVZVtIwUQ1Mfzi3adNzVs025tCQHixGRFkB+w+6F7pdoq4kzmYKuJAzcF/KJ5fSK1gACZLVtWgP4QO6Uacm2hMpM1KElF4uk/NQZZYA98El1KRnJR1Uy6SkqfU5Byfb5R6UNApKUqSHBTnk4wwjzLR+mVJuS2QReoVJCrt6hIfDGH9abSpIT11wAM0tLfxFzhFTHUzQyEquNdLPqcbNcJXSvRplTgcErGO0U9jDhZbBcUCqZMmKGF5RLbqYwG6bKrLKg6RexGJIYDZr7ope0D3SZV0PecFgTgKnMvhDhZrOlKEJIBZKR4CFXQkwSFomEFaSCFuAVJCqBSQ+Ix14w3rQohxdaLkmpkhDF0mv5RRmSZe1iecDqi4JJbJ9jRyqQd/d65wILtJSMifDMbdgh6+HiiuRN7JrMQkh1pBF1WJQCQnPLDHIo9qswf6AQ79B7Of0RbJUUmaARdC37J+8lQobu58oqD9ZEpKElOBF4MVEdrtUerVp6Rkbsh/VocEdlNFY4DGgr3RuOBIvxMsaVrkFQBIC2dtaYT12UNQCnOEPXT8i/JcObqvMQpzRmOc46cfDQ9Ekj7OHOIiVSnFZdc2L+vnE8wkDPx9Y6lWo4EcY0AuTpJEtRCkqT3OP6fWJlaUsxDKUANqfUgwSv/h4RZlrfIxaShoaVJM9Up0TEGqCC5bG7hl6QxK6KSVfZI4+0EhLcfKKd0SAj7vl7RasLVs6ASz8s1SX4fxNAq1dAJqQTLnBWw0fgTD8FUAA4AehEcda2v+L0MX1VjzKVoufKmJTNPVpL9skAEAVY54iJ9J6WsyUlCECdRrxTdDit4E9oV1UplD1b7HKnt1stKmqHvecRSdCWZJBTIlvr+b+YFo19DHmtn6OWib2kSVBJqCaBjgxJwhgkotUpICgokbyPCHwTgPs935IiNSgrEU1MfoIPpYT0dJliik11PyYp9JtOom2e43avg+9fDvhxnaElzPsj+EeDvA209CJKzioHYR9YtiwA6M6LE6UxmpSSWSlKQtYbFSgVBksduO6HJKLoAKkmnzIe6SAHAcYhw42iFWZ0FnylhUiYNj3kkbHAYwb0JYrShR/SFBQuskJId3cklhFVBHqAclHwERrQMH576RcWtJOA/e9orTVUwpuJw3gRkhdps6Xeh23vYQ19DLAFSVhKQp5gdyC3ZLAEylsMSTTAa4V57PQjwHk8NXRZSlSFoulYvhx8zukkU6hf3ccK5Z6B5shBloIZrqWbUwbIeQ3CMjdmBuJfG6Ho1WD0y3RkeclPp61+U/3VNxGuFGbLcM5j0nT3R39JUhV+7cBHyu794gYOgYq83+D/AJx0lmIjpQcHpk5Ijapm36w6/wDQKcphcfh/5RpfQMEf3v8AD9YfqLCQ55+giZExs+e8w2DoBqmj9z/lHSugh/zh+5/yi+ocK6bXTGsbRNJ187GhlHQZQ/7w/d9jGDoMr/OH7n1i+ouy4Jh2cPeNgpP0/KGU9DF/5o/dPvHJ6Er/AM0cD7xfUWAAQMlDjGBI1v3j0L+MHx0Mmf5qeCh5GNHobN/zU8D7RbEXVJpUPvHu8Yi7s53AQwnoVNymS+B9Iw9Dpv35Z/eEX1FgKlWs+Y8jGKnP97vvQaT0QnZql+PqmMT0QnfeQ2pyPIRbECgDfvA9o0qTu7m8gIP/APSs7/xcVeqY5HRWfrljcT/si2IAVIOumOPuYrTpJYj0B9IZ5nRW0HBaH3k/0xWm9DLScVyuKv8AbFsROnSicSTlmIa+iEhpE3s3nmIYFKlOQFEgXUKIo9WwjkdBLSCSFS9jqJD7iiCmjtCzpCT18yU14MVKIoQXxUkO4BZstkOys2GqzJ7CcPlGAKchgDUbjhGRzYVfqpePyJxxwGO2MjklqNRuNw/I1zGiI7EZF8nUbRpokjIvlajaI54VdVca8xuvg7UfY7RPGRfJ0FMu1OwVLIGZGNMWApr7tUcta6/3bsquT3Ozt+d32HZBsxkOLQ2d1/WC7c6t0O/zEVvnBg4IZvu7aVgi2G8CqWPnukAUwuXgRvBaDcZFi0Fnfpd43equur9op+ziwvN3O2Tx1Z12sLTfTLKX7TFiAaU1sanWDSDBjBFi1y0Y8dRkHyNcxkdRuL5WuIyOo3D8nXAinpJZ7IBY/NiQKA0N0gmtW/DtggIoaU+aV+2PMQ8ePYtT2VLS0ByWSmpxNBU7YyJJXyjcPKMjIf/Z"/>
          <p:cNvSpPr>
            <a:spLocks noChangeAspect="1" noChangeArrowheads="1"/>
          </p:cNvSpPr>
          <p:nvPr/>
        </p:nvSpPr>
        <p:spPr bwMode="auto">
          <a:xfrm>
            <a:off x="1587501" y="-1279525"/>
            <a:ext cx="1704975" cy="26765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0238" y="1347055"/>
            <a:ext cx="2967649" cy="296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2796" y="1345617"/>
            <a:ext cx="2424095" cy="296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title"/>
          </p:nvPr>
        </p:nvSpPr>
        <p:spPr/>
        <p:txBody>
          <a:bodyPr>
            <a:normAutofit/>
          </a:bodyPr>
          <a:lstStyle/>
          <a:p>
            <a:pPr algn="ctr"/>
            <a:r>
              <a:rPr lang="en-US" dirty="0"/>
              <a:t>Mass Bay And Massachusetts seals</a:t>
            </a:r>
          </a:p>
        </p:txBody>
      </p:sp>
      <p:sp>
        <p:nvSpPr>
          <p:cNvPr id="9" name="Content Placeholder 8"/>
          <p:cNvSpPr>
            <a:spLocks noGrp="1"/>
          </p:cNvSpPr>
          <p:nvPr>
            <p:ph idx="1"/>
          </p:nvPr>
        </p:nvSpPr>
        <p:spPr>
          <a:xfrm>
            <a:off x="-5156734" y="3319670"/>
            <a:ext cx="8824273" cy="2591006"/>
          </a:xfrm>
        </p:spPr>
        <p:txBody>
          <a:bodyPr/>
          <a:lstStyle/>
          <a:p>
            <a:endParaRPr lang="en-US" dirty="0"/>
          </a:p>
        </p:txBody>
      </p:sp>
      <p:sp>
        <p:nvSpPr>
          <p:cNvPr id="2" name="TextBox 1">
            <a:extLst>
              <a:ext uri="{FF2B5EF4-FFF2-40B4-BE49-F238E27FC236}">
                <a16:creationId xmlns:a16="http://schemas.microsoft.com/office/drawing/2014/main" id="{1454D89B-4E3D-4565-9712-3742D5E83D51}"/>
              </a:ext>
            </a:extLst>
          </p:cNvPr>
          <p:cNvSpPr txBox="1"/>
          <p:nvPr/>
        </p:nvSpPr>
        <p:spPr>
          <a:xfrm>
            <a:off x="3051720" y="4456320"/>
            <a:ext cx="2789211" cy="2585323"/>
          </a:xfrm>
          <a:prstGeom prst="rect">
            <a:avLst/>
          </a:prstGeom>
          <a:noFill/>
        </p:spPr>
        <p:txBody>
          <a:bodyPr wrap="square" rtlCol="0">
            <a:spAutoFit/>
          </a:bodyPr>
          <a:lstStyle/>
          <a:p>
            <a:r>
              <a:rPr lang="en-US" sz="1200" dirty="0">
                <a:latin typeface="Aharoni"/>
                <a:ea typeface="Aharoni"/>
                <a:cs typeface="Aharoni"/>
              </a:rPr>
              <a:t>The Puritans came with an agenda to save the savages who inhabited New England.  They based this notion on the Biblical mission of Paul: </a:t>
            </a:r>
          </a:p>
          <a:p>
            <a:endParaRPr lang="en-US" sz="1200" dirty="0">
              <a:latin typeface="Aharoni"/>
              <a:ea typeface="Aharoni"/>
              <a:cs typeface="Aharoni"/>
            </a:endParaRPr>
          </a:p>
          <a:p>
            <a:r>
              <a:rPr lang="en-US" sz="1200" dirty="0">
                <a:latin typeface="Aharoni"/>
                <a:ea typeface="Aharoni"/>
                <a:cs typeface="Aharoni"/>
              </a:rPr>
              <a:t>A vision appeared to Paul in the night: a man of Macedonia was standing and appealing to him, and saying, "Come over to Macedonia and help us</a:t>
            </a:r>
          </a:p>
          <a:p>
            <a:r>
              <a:rPr lang="en-US" sz="1200" dirty="0">
                <a:latin typeface="Aharoni"/>
                <a:ea typeface="Aharoni"/>
                <a:cs typeface="Aharoni"/>
              </a:rPr>
              <a:t>Acts16:9</a:t>
            </a:r>
          </a:p>
          <a:p>
            <a:endParaRPr lang="en-US" dirty="0"/>
          </a:p>
        </p:txBody>
      </p:sp>
      <p:sp>
        <p:nvSpPr>
          <p:cNvPr id="3" name="TextBox 2">
            <a:extLst>
              <a:ext uri="{FF2B5EF4-FFF2-40B4-BE49-F238E27FC236}">
                <a16:creationId xmlns:a16="http://schemas.microsoft.com/office/drawing/2014/main" id="{1F87BD63-0210-4203-9F25-219E20F6F30E}"/>
              </a:ext>
            </a:extLst>
          </p:cNvPr>
          <p:cNvSpPr txBox="1"/>
          <p:nvPr/>
        </p:nvSpPr>
        <p:spPr>
          <a:xfrm>
            <a:off x="7758023" y="4456320"/>
            <a:ext cx="3117011" cy="369332"/>
          </a:xfrm>
          <a:prstGeom prst="rect">
            <a:avLst/>
          </a:prstGeom>
          <a:noFill/>
        </p:spPr>
        <p:txBody>
          <a:bodyPr wrap="square" rtlCol="0">
            <a:spAutoFit/>
          </a:bodyPr>
          <a:lstStyle/>
          <a:p>
            <a:r>
              <a:rPr lang="en-US" dirty="0"/>
              <a:t>Problematic State Seal</a:t>
            </a:r>
          </a:p>
        </p:txBody>
      </p:sp>
    </p:spTree>
    <p:extLst>
      <p:ext uri="{BB962C8B-B14F-4D97-AF65-F5344CB8AC3E}">
        <p14:creationId xmlns:p14="http://schemas.microsoft.com/office/powerpoint/2010/main" val="16610526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Myles Standish and Men Marching to </a:t>
            </a:r>
            <a:r>
              <a:rPr lang="en-US" sz="2400" dirty="0" err="1"/>
              <a:t>Wessagussett</a:t>
            </a:r>
            <a:r>
              <a:rPr lang="en-US" sz="2400" dirty="0"/>
              <a:t> to Murder Natives There</a:t>
            </a:r>
            <a:endParaRPr lang="en-US" dirty="0"/>
          </a:p>
        </p:txBody>
      </p:sp>
      <p:sp>
        <p:nvSpPr>
          <p:cNvPr id="3" name="Content Placeholder 2"/>
          <p:cNvSpPr>
            <a:spLocks noGrp="1"/>
          </p:cNvSpPr>
          <p:nvPr>
            <p:ph idx="1"/>
          </p:nvPr>
        </p:nvSpPr>
        <p:spPr/>
        <p:txBody>
          <a:bodyPr/>
          <a:lstStyle/>
          <a:p>
            <a:endParaRPr lang="en-US"/>
          </a:p>
        </p:txBody>
      </p:sp>
      <p:pic>
        <p:nvPicPr>
          <p:cNvPr id="2050" name="Picture 2" descr="Image result for wessagusse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5925" y="2307910"/>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05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228600"/>
            <a:ext cx="8972349" cy="1173480"/>
          </a:xfrm>
        </p:spPr>
        <p:txBody>
          <a:bodyPr>
            <a:normAutofit/>
          </a:bodyPr>
          <a:lstStyle/>
          <a:p>
            <a:pPr algn="ctr"/>
            <a:r>
              <a:rPr lang="en-US" dirty="0"/>
              <a:t>                               John Eliot’s </a:t>
            </a:r>
            <a:br>
              <a:rPr lang="en-US" dirty="0"/>
            </a:br>
            <a:r>
              <a:rPr lang="en-US" dirty="0"/>
              <a:t>                           Mission to the Indians</a:t>
            </a:r>
          </a:p>
        </p:txBody>
      </p:sp>
      <p:sp>
        <p:nvSpPr>
          <p:cNvPr id="3" name="Text Placeholder 2"/>
          <p:cNvSpPr>
            <a:spLocks noGrp="1"/>
          </p:cNvSpPr>
          <p:nvPr>
            <p:ph type="body" idx="2"/>
          </p:nvPr>
        </p:nvSpPr>
        <p:spPr/>
        <p:txBody>
          <a:bodyPr/>
          <a:lstStyle/>
          <a:p>
            <a:endParaRPr lang="en-US" dirty="0"/>
          </a:p>
        </p:txBody>
      </p:sp>
      <p:pic>
        <p:nvPicPr>
          <p:cNvPr id="112642" name="Picture 2" descr="C:\Users\Joyce Rain Anderson\Pictures\Eliot Bible\ELiot Bible.jpg"/>
          <p:cNvPicPr>
            <a:picLocks noGrp="1" noChangeAspect="1" noChangeArrowheads="1"/>
          </p:cNvPicPr>
          <p:nvPr>
            <p:ph sz="half" idx="1"/>
          </p:nvPr>
        </p:nvPicPr>
        <p:blipFill>
          <a:blip r:embed="rId3" cstate="print"/>
          <a:srcRect/>
          <a:stretch>
            <a:fillRect/>
          </a:stretch>
        </p:blipFill>
        <p:spPr bwMode="auto">
          <a:xfrm>
            <a:off x="5044758" y="4876800"/>
            <a:ext cx="2559684" cy="1765300"/>
          </a:xfrm>
          <a:prstGeom prst="rect">
            <a:avLst/>
          </a:prstGeom>
          <a:noFill/>
        </p:spPr>
      </p:pic>
      <p:pic>
        <p:nvPicPr>
          <p:cNvPr id="112643" name="Picture 3" descr="C:\Users\Joyce Rain Anderson\Pictures\john eliot.jpg"/>
          <p:cNvPicPr>
            <a:picLocks noChangeAspect="1" noChangeArrowheads="1"/>
          </p:cNvPicPr>
          <p:nvPr/>
        </p:nvPicPr>
        <p:blipFill>
          <a:blip r:embed="rId4" cstate="print"/>
          <a:srcRect/>
          <a:stretch>
            <a:fillRect/>
          </a:stretch>
        </p:blipFill>
        <p:spPr bwMode="auto">
          <a:xfrm>
            <a:off x="1550469" y="1513779"/>
            <a:ext cx="1943100" cy="2343150"/>
          </a:xfrm>
          <a:prstGeom prst="rect">
            <a:avLst/>
          </a:prstGeom>
          <a:noFill/>
        </p:spPr>
      </p:pic>
      <p:pic>
        <p:nvPicPr>
          <p:cNvPr id="112644" name="Picture 4" descr="C:\Users\Joyce Rain Anderson\Pictures\eliot text.jpg"/>
          <p:cNvPicPr>
            <a:picLocks noChangeAspect="1" noChangeArrowheads="1"/>
          </p:cNvPicPr>
          <p:nvPr/>
        </p:nvPicPr>
        <p:blipFill>
          <a:blip r:embed="rId5" cstate="print"/>
          <a:srcRect/>
          <a:stretch>
            <a:fillRect/>
          </a:stretch>
        </p:blipFill>
        <p:spPr bwMode="auto">
          <a:xfrm>
            <a:off x="8164630" y="4523874"/>
            <a:ext cx="1440705" cy="2118226"/>
          </a:xfrm>
          <a:prstGeom prst="rect">
            <a:avLst/>
          </a:prstGeom>
          <a:noFill/>
        </p:spPr>
      </p:pic>
      <p:pic>
        <p:nvPicPr>
          <p:cNvPr id="112645" name="Picture 5" descr="C:\Users\Joyce Rain Anderson\Pictures\eliot preaching.bmp"/>
          <p:cNvPicPr>
            <a:picLocks noChangeAspect="1" noChangeArrowheads="1"/>
          </p:cNvPicPr>
          <p:nvPr/>
        </p:nvPicPr>
        <p:blipFill>
          <a:blip r:embed="rId6" cstate="print"/>
          <a:srcRect/>
          <a:stretch>
            <a:fillRect/>
          </a:stretch>
        </p:blipFill>
        <p:spPr bwMode="auto">
          <a:xfrm>
            <a:off x="1264719" y="4223011"/>
            <a:ext cx="2514600" cy="2488676"/>
          </a:xfrm>
          <a:prstGeom prst="rect">
            <a:avLst/>
          </a:prstGeom>
          <a:noFill/>
        </p:spPr>
      </p:pic>
      <p:pic>
        <p:nvPicPr>
          <p:cNvPr id="112646" name="Picture 6" descr="C:\Users\Joyce Rain Anderson\Pictures\praying towns map.jpg"/>
          <p:cNvPicPr>
            <a:picLocks noChangeAspect="1" noChangeArrowheads="1"/>
          </p:cNvPicPr>
          <p:nvPr/>
        </p:nvPicPr>
        <p:blipFill>
          <a:blip r:embed="rId7" cstate="print"/>
          <a:srcRect/>
          <a:stretch>
            <a:fillRect/>
          </a:stretch>
        </p:blipFill>
        <p:spPr bwMode="auto">
          <a:xfrm>
            <a:off x="5742052" y="1674797"/>
            <a:ext cx="3482985" cy="2338938"/>
          </a:xfrm>
          <a:prstGeom prst="rect">
            <a:avLst/>
          </a:prstGeom>
          <a:noFill/>
        </p:spPr>
      </p:pic>
    </p:spTree>
    <p:extLst>
      <p:ext uri="{BB962C8B-B14F-4D97-AF65-F5344CB8AC3E}">
        <p14:creationId xmlns:p14="http://schemas.microsoft.com/office/powerpoint/2010/main" val="1061514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mu.edu/bridwell/SpecialCollections/prothroexhibit/eliotbible.jpg"/>
          <p:cNvPicPr>
            <a:picLocks noChangeAspect="1" noChangeArrowheads="1"/>
          </p:cNvPicPr>
          <p:nvPr/>
        </p:nvPicPr>
        <p:blipFill>
          <a:blip r:embed="rId3" cstate="print"/>
          <a:srcRect/>
          <a:stretch>
            <a:fillRect/>
          </a:stretch>
        </p:blipFill>
        <p:spPr bwMode="auto">
          <a:xfrm>
            <a:off x="1524000" y="1295400"/>
            <a:ext cx="5848558" cy="3962400"/>
          </a:xfrm>
          <a:prstGeom prst="rect">
            <a:avLst/>
          </a:prstGeom>
          <a:noFill/>
        </p:spPr>
      </p:pic>
      <p:pic>
        <p:nvPicPr>
          <p:cNvPr id="3" name="Picture 1" descr="grammar"/>
          <p:cNvPicPr>
            <a:picLocks noChangeAspect="1" noChangeArrowheads="1"/>
          </p:cNvPicPr>
          <p:nvPr/>
        </p:nvPicPr>
        <p:blipFill>
          <a:blip r:embed="rId4" cstate="print"/>
          <a:srcRect/>
          <a:stretch>
            <a:fillRect/>
          </a:stretch>
        </p:blipFill>
        <p:spPr bwMode="auto">
          <a:xfrm>
            <a:off x="7696200" y="1143001"/>
            <a:ext cx="2971800" cy="4348975"/>
          </a:xfrm>
          <a:prstGeom prst="rect">
            <a:avLst/>
          </a:prstGeom>
          <a:noFill/>
          <a:ln w="9525">
            <a:noFill/>
            <a:miter lim="800000"/>
            <a:headEnd/>
            <a:tailEnd/>
          </a:ln>
        </p:spPr>
      </p:pic>
    </p:spTree>
    <p:extLst>
      <p:ext uri="{BB962C8B-B14F-4D97-AF65-F5344CB8AC3E}">
        <p14:creationId xmlns:p14="http://schemas.microsoft.com/office/powerpoint/2010/main" val="1358168560"/>
      </p:ext>
    </p:extLst>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Image result for eliot preachi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231933" y="2348565"/>
            <a:ext cx="4670517" cy="31103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raying town natick"/>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91375" y="2599954"/>
            <a:ext cx="4313238" cy="2829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037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925" y="1905000"/>
            <a:ext cx="5224390" cy="3575785"/>
          </a:xfrm>
        </p:spPr>
      </p:pic>
      <p:pic>
        <p:nvPicPr>
          <p:cNvPr id="17410" name="Picture 2" descr="Image result for sacred paddle deer is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612" y="2434023"/>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62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50" name="Picture 6" descr="Image may contain: outdo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54370" y="2031933"/>
            <a:ext cx="2176463" cy="1450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nton marker"/>
          <p:cNvPicPr/>
          <p:nvPr/>
        </p:nvPicPr>
        <p:blipFill>
          <a:blip r:embed="rId3">
            <a:extLst>
              <a:ext uri="{28A0092B-C50C-407E-A947-70E740481C1C}">
                <a14:useLocalDpi xmlns:a14="http://schemas.microsoft.com/office/drawing/2010/main" val="0"/>
              </a:ext>
            </a:extLst>
          </a:blip>
          <a:srcRect/>
          <a:stretch>
            <a:fillRect/>
          </a:stretch>
        </p:blipFill>
        <p:spPr bwMode="auto">
          <a:xfrm>
            <a:off x="2657475" y="2031933"/>
            <a:ext cx="1555750" cy="1562100"/>
          </a:xfrm>
          <a:prstGeom prst="rect">
            <a:avLst/>
          </a:prstGeom>
          <a:noFill/>
          <a:ln>
            <a:noFill/>
          </a:ln>
        </p:spPr>
      </p:pic>
      <p:pic>
        <p:nvPicPr>
          <p:cNvPr id="8" name="Picture 7" descr="https://www.massvacation.com/wp-content/uploads/2015/02/newton-marker.jpg"/>
          <p:cNvPicPr/>
          <p:nvPr/>
        </p:nvPicPr>
        <p:blipFill>
          <a:blip r:embed="rId4">
            <a:extLst>
              <a:ext uri="{28A0092B-C50C-407E-A947-70E740481C1C}">
                <a14:useLocalDpi xmlns:a14="http://schemas.microsoft.com/office/drawing/2010/main" val="0"/>
              </a:ext>
            </a:extLst>
          </a:blip>
          <a:srcRect/>
          <a:stretch>
            <a:fillRect/>
          </a:stretch>
        </p:blipFill>
        <p:spPr bwMode="auto">
          <a:xfrm>
            <a:off x="7705290" y="2031933"/>
            <a:ext cx="1606156" cy="1450975"/>
          </a:xfrm>
          <a:prstGeom prst="rect">
            <a:avLst/>
          </a:prstGeom>
          <a:noFill/>
          <a:ln>
            <a:noFill/>
          </a:ln>
        </p:spPr>
      </p:pic>
      <p:pic>
        <p:nvPicPr>
          <p:cNvPr id="6152" name="Picture 8" descr="Image result for wamsutta marker halifa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6976" y="4314758"/>
            <a:ext cx="2537394" cy="202309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852" y="624110"/>
            <a:ext cx="1936827" cy="2776812"/>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result for king philip's war mark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2103" y="4314758"/>
            <a:ext cx="2697459" cy="20230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o automatic alt text available."/>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8801930" y="4314758"/>
            <a:ext cx="3034641" cy="202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609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Metacom</a:t>
            </a:r>
            <a:r>
              <a:rPr lang="en-US" dirty="0"/>
              <a:t>/King Philip</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89954" y="2193925"/>
            <a:ext cx="2698491" cy="4024313"/>
          </a:xfrm>
        </p:spPr>
      </p:pic>
      <p:pic>
        <p:nvPicPr>
          <p:cNvPr id="7170" name="Picture 2" descr="Image result for king philip's wa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486025" y="2193925"/>
            <a:ext cx="2555386" cy="3889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598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6368" y="1195232"/>
            <a:ext cx="8870291" cy="5114624"/>
          </a:xfrm>
        </p:spPr>
      </p:pic>
    </p:spTree>
    <p:extLst>
      <p:ext uri="{BB962C8B-B14F-4D97-AF65-F5344CB8AC3E}">
        <p14:creationId xmlns:p14="http://schemas.microsoft.com/office/powerpoint/2010/main" val="4176194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988" y="764372"/>
            <a:ext cx="7319211" cy="5572259"/>
          </a:xfrm>
        </p:spPr>
        <p:txBody>
          <a:bodyPr>
            <a:normAutofit/>
          </a:bodyPr>
          <a:lstStyle/>
          <a:p>
            <a:br>
              <a:rPr lang="en-US" dirty="0"/>
            </a:br>
            <a:br>
              <a:rPr lang="en-US" dirty="0"/>
            </a:br>
            <a:br>
              <a:rPr lang="en-US" dirty="0"/>
            </a:br>
            <a:br>
              <a:rPr lang="en-US" dirty="0"/>
            </a:br>
            <a:br>
              <a:rPr lang="en-US" dirty="0"/>
            </a:br>
            <a:br>
              <a:rPr lang="en-US" dirty="0"/>
            </a:br>
            <a:br>
              <a:rPr lang="en-US" dirty="0"/>
            </a:br>
            <a:endParaRPr lang="en-US" dirty="0"/>
          </a:p>
        </p:txBody>
      </p:sp>
      <p:pic>
        <p:nvPicPr>
          <p:cNvPr id="4" name="Content Placeholder 3" descr="phone pics again! 022.JPG"/>
          <p:cNvPicPr>
            <a:picLocks noGrp="1" noChangeAspect="1"/>
          </p:cNvPicPr>
          <p:nvPr>
            <p:ph idx="1"/>
          </p:nvPr>
        </p:nvPicPr>
        <p:blipFill>
          <a:blip r:embed="rId2" cstate="print"/>
          <a:stretch>
            <a:fillRect/>
          </a:stretch>
        </p:blipFill>
        <p:spPr>
          <a:xfrm>
            <a:off x="8136689" y="1439873"/>
            <a:ext cx="2646947" cy="3978253"/>
          </a:xfrm>
        </p:spPr>
      </p:pic>
      <p:sp>
        <p:nvSpPr>
          <p:cNvPr id="3" name="Rectangle 2"/>
          <p:cNvSpPr/>
          <p:nvPr/>
        </p:nvSpPr>
        <p:spPr>
          <a:xfrm>
            <a:off x="2280653" y="1643466"/>
            <a:ext cx="5133473" cy="3046988"/>
          </a:xfrm>
          <a:prstGeom prst="rect">
            <a:avLst/>
          </a:prstGeom>
        </p:spPr>
        <p:txBody>
          <a:bodyPr wrap="square">
            <a:spAutoFit/>
          </a:bodyPr>
          <a:lstStyle/>
          <a:p>
            <a:r>
              <a:rPr lang="en-US" sz="2400" dirty="0"/>
              <a:t>Like every other city or town in</a:t>
            </a:r>
            <a:r>
              <a:rPr lang="en-US" sz="1600" dirty="0"/>
              <a:t> </a:t>
            </a:r>
            <a:r>
              <a:rPr lang="en-US" sz="2400" dirty="0"/>
              <a:t>Massachusetts and other parts of the US, these signs represent settler colonialism. That means colonists who came to push out the original peoples and stay on their lands. Settler colonial history starts on the incorporated dates.</a:t>
            </a:r>
          </a:p>
        </p:txBody>
      </p:sp>
      <p:pic>
        <p:nvPicPr>
          <p:cNvPr id="7" name="Picture 6">
            <a:extLst>
              <a:ext uri="{FF2B5EF4-FFF2-40B4-BE49-F238E27FC236}">
                <a16:creationId xmlns:a16="http://schemas.microsoft.com/office/drawing/2014/main" id="{D4AE5255-4F99-45DE-A294-FD4780C6D273}"/>
              </a:ext>
            </a:extLst>
          </p:cNvPr>
          <p:cNvPicPr>
            <a:picLocks noChangeAspect="1"/>
          </p:cNvPicPr>
          <p:nvPr/>
        </p:nvPicPr>
        <p:blipFill>
          <a:blip r:embed="rId3"/>
          <a:stretch>
            <a:fillRect/>
          </a:stretch>
        </p:blipFill>
        <p:spPr>
          <a:xfrm>
            <a:off x="8136690" y="3687211"/>
            <a:ext cx="2646946" cy="1793462"/>
          </a:xfrm>
          <a:prstGeom prst="rect">
            <a:avLst/>
          </a:prstGeom>
        </p:spPr>
      </p:pic>
    </p:spTree>
    <p:extLst>
      <p:ext uri="{BB962C8B-B14F-4D97-AF65-F5344CB8AC3E}">
        <p14:creationId xmlns:p14="http://schemas.microsoft.com/office/powerpoint/2010/main" val="3037900427"/>
      </p:ext>
    </p:extLst>
  </p:cSld>
  <p:clrMapOvr>
    <a:masterClrMapping/>
  </p:clrMapOvr>
  <p:transition advClick="0" advTm="5000"/>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3650279" cy="1259894"/>
          </a:xfrm>
        </p:spPr>
        <p:txBody>
          <a:bodyPr>
            <a:normAutofit/>
          </a:bodyPr>
          <a:lstStyle/>
          <a:p>
            <a:r>
              <a:rPr lang="en-US"/>
              <a:t>Wunnee keesuq</a:t>
            </a:r>
          </a:p>
        </p:txBody>
      </p:sp>
      <p:sp>
        <p:nvSpPr>
          <p:cNvPr id="7" name="Content Placeholder 6">
            <a:extLst>
              <a:ext uri="{FF2B5EF4-FFF2-40B4-BE49-F238E27FC236}">
                <a16:creationId xmlns:a16="http://schemas.microsoft.com/office/drawing/2014/main" id="{A297C15E-9C6B-4457-AA84-D2D944AAA17F}"/>
              </a:ext>
            </a:extLst>
          </p:cNvPr>
          <p:cNvSpPr>
            <a:spLocks noGrp="1"/>
          </p:cNvSpPr>
          <p:nvPr>
            <p:ph idx="1"/>
          </p:nvPr>
        </p:nvSpPr>
        <p:spPr>
          <a:xfrm>
            <a:off x="649225" y="2133600"/>
            <a:ext cx="3650278" cy="3759253"/>
          </a:xfrm>
        </p:spPr>
        <p:txBody>
          <a:bodyPr>
            <a:normAutofit/>
          </a:bodyPr>
          <a:lstStyle/>
          <a:p>
            <a:endParaRPr lang="en-US"/>
          </a:p>
        </p:txBody>
      </p:sp>
      <p:pic>
        <p:nvPicPr>
          <p:cNvPr id="5" name="Picture 4" descr="A tree in front of a sunset&#10;&#10;Description automatically generated">
            <a:extLst>
              <a:ext uri="{FF2B5EF4-FFF2-40B4-BE49-F238E27FC236}">
                <a16:creationId xmlns:a16="http://schemas.microsoft.com/office/drawing/2014/main" id="{3BD7F867-ECB3-413B-81CC-59DD471F7638}"/>
              </a:ext>
            </a:extLst>
          </p:cNvPr>
          <p:cNvPicPr>
            <a:picLocks noChangeAspect="1"/>
          </p:cNvPicPr>
          <p:nvPr/>
        </p:nvPicPr>
        <p:blipFill rotWithShape="1">
          <a:blip r:embed="rId2"/>
          <a:srcRect t="17535" r="1" b="8881"/>
          <a:stretch/>
        </p:blipFill>
        <p:spPr>
          <a:xfrm>
            <a:off x="4619543" y="10"/>
            <a:ext cx="7572457" cy="6857990"/>
          </a:xfrm>
          <a:prstGeom prst="rect">
            <a:avLst/>
          </a:prstGeom>
        </p:spPr>
      </p:pic>
    </p:spTree>
    <p:extLst>
      <p:ext uri="{BB962C8B-B14F-4D97-AF65-F5344CB8AC3E}">
        <p14:creationId xmlns:p14="http://schemas.microsoft.com/office/powerpoint/2010/main" val="290893948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80A0-95EA-4B1E-8FA5-58CF55500A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626847-0C34-44CD-A731-9E0AAA17E476}"/>
              </a:ext>
            </a:extLst>
          </p:cNvPr>
          <p:cNvSpPr>
            <a:spLocks noGrp="1"/>
          </p:cNvSpPr>
          <p:nvPr>
            <p:ph idx="1"/>
          </p:nvPr>
        </p:nvSpPr>
        <p:spPr>
          <a:xfrm>
            <a:off x="2514600" y="838201"/>
            <a:ext cx="7315200" cy="5029201"/>
          </a:xfrm>
        </p:spPr>
        <p:txBody>
          <a:bodyPr>
            <a:normAutofit/>
          </a:bodyPr>
          <a:lstStyle/>
          <a:p>
            <a:pPr marL="0" indent="0">
              <a:buNone/>
            </a:pPr>
            <a:r>
              <a:rPr lang="en-US" dirty="0"/>
              <a:t>I WANT MY STUDENTS TO SITUATE THEMSELVES IN NATIVE SPACE EARLY IN THE SEMESTER. BY DOING SO THEY CAN COME TO BETTER UNDERSTAND RELATIONSHIPS TO LAND. OFTEN, MY STUDENTS WILL SAY “NATIVES LIVED IN HARMONY WITH THE LAND,” AND LEAVE IT AT THAT. BUT THAT IS A SENTIMENTAL IDEA AND DOESN’T BEGIN TO UNDERSTAND THE RELATIONSHIPS. THE MAPPING PROJECT ASKS THEM TO FIRST MAKE THEIR OWN CONNECTIONS TO HOMETOWN OR OTHER SPACE THEY CONSIDER SPECIAL OR IMPORTANT TO THEM. THEN THEY ARE ASKED TO LOOK FOR EVIDENCE OF CONTINUOUS NATIVE PRESENCE, TO INVESTIGATE THE MARKERS, NAMING OF AREAS (RIVERS, STREETS, PARKS,  BUILDINGS, ETC.) AND WHAT TRIBES ARE NEAR THEM. THEN THEY DO SOME RESEARCH ON THEM.</a:t>
            </a:r>
          </a:p>
        </p:txBody>
      </p:sp>
    </p:spTree>
    <p:extLst>
      <p:ext uri="{BB962C8B-B14F-4D97-AF65-F5344CB8AC3E}">
        <p14:creationId xmlns:p14="http://schemas.microsoft.com/office/powerpoint/2010/main" val="1306937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182E-E5D2-409B-A18E-C5203172EBFC}"/>
              </a:ext>
            </a:extLst>
          </p:cNvPr>
          <p:cNvSpPr>
            <a:spLocks noGrp="1"/>
          </p:cNvSpPr>
          <p:nvPr>
            <p:ph type="title"/>
          </p:nvPr>
        </p:nvSpPr>
        <p:spPr/>
        <p:txBody>
          <a:bodyPr/>
          <a:lstStyle/>
          <a:p>
            <a:endParaRPr lang="en-US"/>
          </a:p>
        </p:txBody>
      </p:sp>
      <p:pic>
        <p:nvPicPr>
          <p:cNvPr id="4" name="Content Placeholder 3" descr="Image result for wampanoag village">
            <a:extLst>
              <a:ext uri="{FF2B5EF4-FFF2-40B4-BE49-F238E27FC236}">
                <a16:creationId xmlns:a16="http://schemas.microsoft.com/office/drawing/2014/main" id="{61DD9779-D03A-464B-AABB-F01DE594AA5B}"/>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3596" y="205596"/>
            <a:ext cx="6629400" cy="5638800"/>
          </a:xfrm>
          <a:prstGeom prst="rect">
            <a:avLst/>
          </a:prstGeom>
          <a:noFill/>
          <a:ln>
            <a:noFill/>
          </a:ln>
        </p:spPr>
      </p:pic>
      <p:sp>
        <p:nvSpPr>
          <p:cNvPr id="5" name="TextBox 4">
            <a:extLst>
              <a:ext uri="{FF2B5EF4-FFF2-40B4-BE49-F238E27FC236}">
                <a16:creationId xmlns:a16="http://schemas.microsoft.com/office/drawing/2014/main" id="{E32FC91B-3A76-449A-9543-DFBB5E45E758}"/>
              </a:ext>
            </a:extLst>
          </p:cNvPr>
          <p:cNvSpPr txBox="1"/>
          <p:nvPr/>
        </p:nvSpPr>
        <p:spPr>
          <a:xfrm>
            <a:off x="2662687" y="5917721"/>
            <a:ext cx="8022566" cy="646331"/>
          </a:xfrm>
          <a:prstGeom prst="rect">
            <a:avLst/>
          </a:prstGeom>
          <a:noFill/>
        </p:spPr>
        <p:txBody>
          <a:bodyPr wrap="square" rtlCol="0">
            <a:spAutoFit/>
          </a:bodyPr>
          <a:lstStyle/>
          <a:p>
            <a:r>
              <a:rPr lang="en-US" dirty="0">
                <a:hlinkClick r:id="rId3"/>
              </a:rPr>
              <a:t>https://intercontinentalcry.org/indigenous-erasure-plain-sight-place-names-new-england/</a:t>
            </a:r>
            <a:r>
              <a:rPr lang="en-US" dirty="0"/>
              <a:t> </a:t>
            </a:r>
          </a:p>
        </p:txBody>
      </p:sp>
    </p:spTree>
    <p:extLst>
      <p:ext uri="{BB962C8B-B14F-4D97-AF65-F5344CB8AC3E}">
        <p14:creationId xmlns:p14="http://schemas.microsoft.com/office/powerpoint/2010/main" val="2087532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C0AF9-AD87-431D-ABA3-111454492D4D}"/>
              </a:ext>
            </a:extLst>
          </p:cNvPr>
          <p:cNvSpPr>
            <a:spLocks noGrp="1"/>
          </p:cNvSpPr>
          <p:nvPr>
            <p:ph type="title"/>
          </p:nvPr>
        </p:nvSpPr>
        <p:spPr>
          <a:xfrm>
            <a:off x="1844040" y="209350"/>
            <a:ext cx="8503920" cy="1143000"/>
          </a:xfrm>
        </p:spPr>
        <p:txBody>
          <a:bodyPr/>
          <a:lstStyle/>
          <a:p>
            <a:r>
              <a:rPr lang="en-US" sz="3200" dirty="0"/>
              <a:t>Satucket Purchase</a:t>
            </a:r>
            <a:br>
              <a:rPr lang="en-US" sz="3200" dirty="0"/>
            </a:br>
            <a:r>
              <a:rPr lang="en-US" sz="3200" dirty="0"/>
              <a:t>1649 (7 miles in every way)</a:t>
            </a:r>
          </a:p>
        </p:txBody>
      </p:sp>
      <p:pic>
        <p:nvPicPr>
          <p:cNvPr id="5" name="Content Placeholder 4">
            <a:extLst>
              <a:ext uri="{FF2B5EF4-FFF2-40B4-BE49-F238E27FC236}">
                <a16:creationId xmlns:a16="http://schemas.microsoft.com/office/drawing/2014/main" id="{E69C5D46-B6AD-4528-90A0-A82C42962D7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828800"/>
            <a:ext cx="5283200" cy="4294945"/>
          </a:xfrm>
        </p:spPr>
      </p:pic>
      <p:pic>
        <p:nvPicPr>
          <p:cNvPr id="7" name="Picture 6" descr="A large brick building with grass in front of a house&#10;&#10;Description automatically generated">
            <a:extLst>
              <a:ext uri="{FF2B5EF4-FFF2-40B4-BE49-F238E27FC236}">
                <a16:creationId xmlns:a16="http://schemas.microsoft.com/office/drawing/2014/main" id="{E5155E32-6CC5-4DC9-A2BA-975ED76CD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155" y="228600"/>
            <a:ext cx="2466975" cy="1847850"/>
          </a:xfrm>
          <a:prstGeom prst="rect">
            <a:avLst/>
          </a:prstGeom>
        </p:spPr>
      </p:pic>
      <p:pic>
        <p:nvPicPr>
          <p:cNvPr id="8" name="Picture 7">
            <a:extLst>
              <a:ext uri="{FF2B5EF4-FFF2-40B4-BE49-F238E27FC236}">
                <a16:creationId xmlns:a16="http://schemas.microsoft.com/office/drawing/2014/main" id="{649C68E1-4B8C-4C9E-9001-2D1B941B8EAF}"/>
              </a:ext>
            </a:extLst>
          </p:cNvPr>
          <p:cNvPicPr>
            <a:picLocks noChangeAspect="1"/>
          </p:cNvPicPr>
          <p:nvPr/>
        </p:nvPicPr>
        <p:blipFill>
          <a:blip r:embed="rId4"/>
          <a:stretch>
            <a:fillRect/>
          </a:stretch>
        </p:blipFill>
        <p:spPr>
          <a:xfrm>
            <a:off x="7493375" y="2533852"/>
            <a:ext cx="2889754" cy="3609145"/>
          </a:xfrm>
          <a:prstGeom prst="rect">
            <a:avLst/>
          </a:prstGeom>
        </p:spPr>
      </p:pic>
    </p:spTree>
    <p:extLst>
      <p:ext uri="{BB962C8B-B14F-4D97-AF65-F5344CB8AC3E}">
        <p14:creationId xmlns:p14="http://schemas.microsoft.com/office/powerpoint/2010/main" val="1885687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44040" y="190100"/>
            <a:ext cx="8503920" cy="1143000"/>
          </a:xfrm>
        </p:spPr>
        <p:txBody>
          <a:bodyPr/>
          <a:lstStyle/>
          <a:p>
            <a:r>
              <a:rPr lang="en-US" sz="2800" dirty="0" err="1"/>
              <a:t>Massaquatuckquett</a:t>
            </a:r>
            <a:r>
              <a:rPr lang="en-US" sz="2800" dirty="0"/>
              <a:t> &gt; </a:t>
            </a:r>
            <a:r>
              <a:rPr lang="en-US" sz="2800" dirty="0" err="1"/>
              <a:t>Saughquatuckquett</a:t>
            </a:r>
            <a:r>
              <a:rPr lang="en-US" sz="2800" dirty="0"/>
              <a:t> &gt; Satucket </a:t>
            </a:r>
          </a:p>
        </p:txBody>
      </p:sp>
      <p:pic>
        <p:nvPicPr>
          <p:cNvPr id="7" name="Content Placeholder 6" descr="sachem%20rock.jpg"/>
          <p:cNvPicPr>
            <a:picLocks noGrp="1" noChangeAspect="1"/>
          </p:cNvPicPr>
          <p:nvPr>
            <p:ph sz="half" idx="1"/>
          </p:nvPr>
        </p:nvPicPr>
        <p:blipFill>
          <a:blip r:embed="rId2" cstate="print"/>
          <a:stretch>
            <a:fillRect/>
          </a:stretch>
        </p:blipFill>
        <p:spPr>
          <a:xfrm>
            <a:off x="1905000" y="1143000"/>
            <a:ext cx="4436664" cy="3048000"/>
          </a:xfrm>
        </p:spPr>
      </p:pic>
      <p:pic>
        <p:nvPicPr>
          <p:cNvPr id="8" name="Content Placeholder 7" descr="stone marker.png"/>
          <p:cNvPicPr>
            <a:picLocks noGrp="1" noChangeAspect="1"/>
          </p:cNvPicPr>
          <p:nvPr>
            <p:ph sz="half" idx="2"/>
          </p:nvPr>
        </p:nvPicPr>
        <p:blipFill>
          <a:blip r:embed="rId3" cstate="print"/>
          <a:stretch>
            <a:fillRect/>
          </a:stretch>
        </p:blipFill>
        <p:spPr>
          <a:xfrm>
            <a:off x="7543801" y="927888"/>
            <a:ext cx="2554607" cy="3190081"/>
          </a:xfrm>
        </p:spPr>
      </p:pic>
      <p:pic>
        <p:nvPicPr>
          <p:cNvPr id="9" name="Picture 2" descr="C:\Users\Joy\Pictures\Bridgewater_Pictorial_History_TN.jpg"/>
          <p:cNvPicPr>
            <a:picLocks noChangeAspect="1" noChangeArrowheads="1"/>
          </p:cNvPicPr>
          <p:nvPr/>
        </p:nvPicPr>
        <p:blipFill>
          <a:blip r:embed="rId4" cstate="print"/>
          <a:srcRect/>
          <a:stretch>
            <a:fillRect/>
          </a:stretch>
        </p:blipFill>
        <p:spPr bwMode="auto">
          <a:xfrm>
            <a:off x="1905000" y="4774933"/>
            <a:ext cx="1524000" cy="1828800"/>
          </a:xfrm>
          <a:prstGeom prst="rect">
            <a:avLst/>
          </a:prstGeom>
          <a:noFill/>
        </p:spPr>
      </p:pic>
      <p:pic>
        <p:nvPicPr>
          <p:cNvPr id="6" name="irc_mi" descr="http://image2.findagrave.com/photos/2003/243/7814308_1062414367.jpg">
            <a:hlinkClick r:id="rId5"/>
          </p:cNvPr>
          <p:cNvPicPr/>
          <p:nvPr/>
        </p:nvPicPr>
        <p:blipFill>
          <a:blip r:embed="rId6" cstate="print"/>
          <a:srcRect/>
          <a:stretch>
            <a:fillRect/>
          </a:stretch>
        </p:blipFill>
        <p:spPr bwMode="auto">
          <a:xfrm>
            <a:off x="8305800" y="4429205"/>
            <a:ext cx="1676400" cy="2133600"/>
          </a:xfrm>
          <a:prstGeom prst="rect">
            <a:avLst/>
          </a:prstGeom>
          <a:noFill/>
          <a:ln w="9525">
            <a:noFill/>
            <a:miter lim="800000"/>
            <a:headEnd/>
            <a:tailEnd/>
          </a:ln>
        </p:spPr>
      </p:pic>
      <p:pic>
        <p:nvPicPr>
          <p:cNvPr id="10" name="Content Placeholder 4" descr="A stone building&#10;&#10;Description automatically generated">
            <a:extLst>
              <a:ext uri="{FF2B5EF4-FFF2-40B4-BE49-F238E27FC236}">
                <a16:creationId xmlns:a16="http://schemas.microsoft.com/office/drawing/2014/main" id="{8CA7BB1B-BCE2-4DF1-9A27-802F13E2CE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7201" y="4429206"/>
            <a:ext cx="2850073" cy="252025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8266-65E0-4FC6-A07D-7D2ACB010121}"/>
              </a:ext>
            </a:extLst>
          </p:cNvPr>
          <p:cNvSpPr>
            <a:spLocks noGrp="1"/>
          </p:cNvSpPr>
          <p:nvPr>
            <p:ph type="title"/>
          </p:nvPr>
        </p:nvSpPr>
        <p:spPr/>
        <p:txBody>
          <a:bodyPr/>
          <a:lstStyle/>
          <a:p>
            <a:r>
              <a:rPr lang="en-US" dirty="0"/>
              <a:t>So what do you know about Native history and spaces in Hingham?</a:t>
            </a:r>
          </a:p>
        </p:txBody>
      </p:sp>
      <p:pic>
        <p:nvPicPr>
          <p:cNvPr id="5" name="Content Placeholder 4">
            <a:extLst>
              <a:ext uri="{FF2B5EF4-FFF2-40B4-BE49-F238E27FC236}">
                <a16:creationId xmlns:a16="http://schemas.microsoft.com/office/drawing/2014/main" id="{8E9CD598-F07C-417C-BBFB-BB970855833B}"/>
              </a:ext>
            </a:extLst>
          </p:cNvPr>
          <p:cNvPicPr>
            <a:picLocks noGrp="1" noChangeAspect="1"/>
          </p:cNvPicPr>
          <p:nvPr>
            <p:ph sz="half" idx="1"/>
          </p:nvPr>
        </p:nvPicPr>
        <p:blipFill>
          <a:blip r:embed="rId2"/>
          <a:stretch>
            <a:fillRect/>
          </a:stretch>
        </p:blipFill>
        <p:spPr>
          <a:xfrm>
            <a:off x="3164913" y="2133600"/>
            <a:ext cx="3161836" cy="3778250"/>
          </a:xfrm>
          <a:prstGeom prst="rect">
            <a:avLst/>
          </a:prstGeom>
        </p:spPr>
      </p:pic>
      <p:pic>
        <p:nvPicPr>
          <p:cNvPr id="6" name="Content Placeholder 5">
            <a:extLst>
              <a:ext uri="{FF2B5EF4-FFF2-40B4-BE49-F238E27FC236}">
                <a16:creationId xmlns:a16="http://schemas.microsoft.com/office/drawing/2014/main" id="{23C11329-FECF-4A5C-B2B2-B8CDB3E55656}"/>
              </a:ext>
            </a:extLst>
          </p:cNvPr>
          <p:cNvPicPr>
            <a:picLocks noGrp="1" noChangeAspect="1"/>
          </p:cNvPicPr>
          <p:nvPr>
            <p:ph sz="half" idx="2"/>
          </p:nvPr>
        </p:nvPicPr>
        <p:blipFill>
          <a:blip r:embed="rId3"/>
          <a:stretch>
            <a:fillRect/>
          </a:stretch>
        </p:blipFill>
        <p:spPr>
          <a:xfrm>
            <a:off x="8043386" y="2125663"/>
            <a:ext cx="2609215" cy="3778250"/>
          </a:xfrm>
          <a:prstGeom prst="rect">
            <a:avLst/>
          </a:prstGeom>
        </p:spPr>
      </p:pic>
    </p:spTree>
    <p:extLst>
      <p:ext uri="{BB962C8B-B14F-4D97-AF65-F5344CB8AC3E}">
        <p14:creationId xmlns:p14="http://schemas.microsoft.com/office/powerpoint/2010/main" val="933572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00A4-A442-4897-BACA-1A2DC270A053}"/>
              </a:ext>
            </a:extLst>
          </p:cNvPr>
          <p:cNvSpPr>
            <a:spLocks noGrp="1"/>
          </p:cNvSpPr>
          <p:nvPr>
            <p:ph type="title"/>
          </p:nvPr>
        </p:nvSpPr>
        <p:spPr/>
        <p:txBody>
          <a:bodyPr/>
          <a:lstStyle/>
          <a:p>
            <a:endParaRPr lang="en-US"/>
          </a:p>
        </p:txBody>
      </p:sp>
      <p:pic>
        <p:nvPicPr>
          <p:cNvPr id="9" name="Content Placeholder 8" descr="A picture containing outdoor, building, grass, sitting&#10;&#10;Description automatically generated">
            <a:extLst>
              <a:ext uri="{FF2B5EF4-FFF2-40B4-BE49-F238E27FC236}">
                <a16:creationId xmlns:a16="http://schemas.microsoft.com/office/drawing/2014/main" id="{9BDAAD0F-B151-4B49-84E7-A6E3308542EC}"/>
              </a:ext>
            </a:extLst>
          </p:cNvPr>
          <p:cNvPicPr>
            <a:picLocks noGrp="1" noChangeAspect="1"/>
          </p:cNvPicPr>
          <p:nvPr>
            <p:ph idx="1"/>
          </p:nvPr>
        </p:nvPicPr>
        <p:blipFill>
          <a:blip r:embed="rId2"/>
          <a:stretch>
            <a:fillRect/>
          </a:stretch>
        </p:blipFill>
        <p:spPr>
          <a:xfrm>
            <a:off x="6949503" y="4066722"/>
            <a:ext cx="3986520" cy="2413907"/>
          </a:xfrm>
        </p:spPr>
      </p:pic>
      <p:pic>
        <p:nvPicPr>
          <p:cNvPr id="11" name="Picture 10" descr="A picture containing text, map&#10;&#10;Description automatically generated">
            <a:extLst>
              <a:ext uri="{FF2B5EF4-FFF2-40B4-BE49-F238E27FC236}">
                <a16:creationId xmlns:a16="http://schemas.microsoft.com/office/drawing/2014/main" id="{684B56AC-AF65-40AE-8119-8BF052BFB4B3}"/>
              </a:ext>
            </a:extLst>
          </p:cNvPr>
          <p:cNvPicPr>
            <a:picLocks noChangeAspect="1"/>
          </p:cNvPicPr>
          <p:nvPr/>
        </p:nvPicPr>
        <p:blipFill>
          <a:blip r:embed="rId3"/>
          <a:stretch>
            <a:fillRect/>
          </a:stretch>
        </p:blipFill>
        <p:spPr>
          <a:xfrm>
            <a:off x="1706802" y="556078"/>
            <a:ext cx="4347139" cy="5924551"/>
          </a:xfrm>
          <a:prstGeom prst="rect">
            <a:avLst/>
          </a:prstGeom>
        </p:spPr>
      </p:pic>
    </p:spTree>
    <p:extLst>
      <p:ext uri="{BB962C8B-B14F-4D97-AF65-F5344CB8AC3E}">
        <p14:creationId xmlns:p14="http://schemas.microsoft.com/office/powerpoint/2010/main" val="3561937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Rhetorical Mapping</a:t>
            </a:r>
          </a:p>
        </p:txBody>
      </p:sp>
      <p:pic>
        <p:nvPicPr>
          <p:cNvPr id="1026" name="Picture 2"/>
          <p:cNvPicPr>
            <a:picLocks noChangeAspect="1" noChangeArrowheads="1"/>
          </p:cNvPicPr>
          <p:nvPr/>
        </p:nvPicPr>
        <p:blipFill>
          <a:blip r:embed="rId2" cstate="print"/>
          <a:srcRect/>
          <a:stretch>
            <a:fillRect/>
          </a:stretch>
        </p:blipFill>
        <p:spPr bwMode="auto">
          <a:xfrm>
            <a:off x="789330" y="1742143"/>
            <a:ext cx="5415526" cy="3610001"/>
          </a:xfrm>
          <a:prstGeom prst="rect">
            <a:avLst/>
          </a:prstGeom>
          <a:noFill/>
          <a:ln w="9525">
            <a:noFill/>
            <a:miter lim="800000"/>
            <a:headEnd/>
            <a:tailEnd/>
          </a:ln>
        </p:spPr>
      </p:pic>
      <p:pic>
        <p:nvPicPr>
          <p:cNvPr id="4" name="Picture 3" descr="A picture containing food&#10;&#10;Description automatically generated">
            <a:extLst>
              <a:ext uri="{FF2B5EF4-FFF2-40B4-BE49-F238E27FC236}">
                <a16:creationId xmlns:a16="http://schemas.microsoft.com/office/drawing/2014/main" id="{DF39C4D1-0F16-468B-8237-9E6237FF8A0F}"/>
              </a:ext>
            </a:extLst>
          </p:cNvPr>
          <p:cNvPicPr>
            <a:picLocks noChangeAspect="1"/>
          </p:cNvPicPr>
          <p:nvPr/>
        </p:nvPicPr>
        <p:blipFill>
          <a:blip r:embed="rId3"/>
          <a:stretch>
            <a:fillRect/>
          </a:stretch>
        </p:blipFill>
        <p:spPr>
          <a:xfrm rot="10800000">
            <a:off x="6516912" y="1742143"/>
            <a:ext cx="5237237" cy="36100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528581" y="4508040"/>
            <a:ext cx="3928535" cy="2209800"/>
          </a:xfrm>
        </p:spPr>
      </p:pic>
      <p:pic>
        <p:nvPicPr>
          <p:cNvPr id="4" name="Picture 3" descr="A close up of a piece of paper&#10;&#10;Description automatically generated">
            <a:extLst>
              <a:ext uri="{FF2B5EF4-FFF2-40B4-BE49-F238E27FC236}">
                <a16:creationId xmlns:a16="http://schemas.microsoft.com/office/drawing/2014/main" id="{4AEDA269-EC9F-4189-8BC5-2CD98FFDAC31}"/>
              </a:ext>
            </a:extLst>
          </p:cNvPr>
          <p:cNvPicPr>
            <a:picLocks noChangeAspect="1"/>
          </p:cNvPicPr>
          <p:nvPr/>
        </p:nvPicPr>
        <p:blipFill>
          <a:blip r:embed="rId3"/>
          <a:stretch>
            <a:fillRect/>
          </a:stretch>
        </p:blipFill>
        <p:spPr>
          <a:xfrm>
            <a:off x="5735746" y="352870"/>
            <a:ext cx="5365453" cy="4024090"/>
          </a:xfrm>
          <a:prstGeom prst="rect">
            <a:avLst/>
          </a:prstGeom>
        </p:spPr>
      </p:pic>
      <p:pic>
        <p:nvPicPr>
          <p:cNvPr id="10" name="Content Placeholder 9" descr="A picture containing text&#10;&#10;Description automatically generated">
            <a:extLst>
              <a:ext uri="{FF2B5EF4-FFF2-40B4-BE49-F238E27FC236}">
                <a16:creationId xmlns:a16="http://schemas.microsoft.com/office/drawing/2014/main" id="{FF1D5B71-646F-42FE-B27F-75721E904AAA}"/>
              </a:ext>
            </a:extLst>
          </p:cNvPr>
          <p:cNvPicPr>
            <a:picLocks noGrp="1" noChangeAspect="1"/>
          </p:cNvPicPr>
          <p:nvPr>
            <p:ph sz="half" idx="2"/>
          </p:nvPr>
        </p:nvPicPr>
        <p:blipFill>
          <a:blip r:embed="rId4"/>
          <a:stretch>
            <a:fillRect/>
          </a:stretch>
        </p:blipFill>
        <p:spPr>
          <a:xfrm>
            <a:off x="931340" y="1905000"/>
            <a:ext cx="4313238" cy="3234928"/>
          </a:xfrm>
        </p:spPr>
      </p:pic>
    </p:spTree>
    <p:extLst>
      <p:ext uri="{BB962C8B-B14F-4D97-AF65-F5344CB8AC3E}">
        <p14:creationId xmlns:p14="http://schemas.microsoft.com/office/powerpoint/2010/main" val="903265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87963" y="1905000"/>
            <a:ext cx="2125265" cy="377825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858" y="4017724"/>
            <a:ext cx="4219468" cy="237345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463" y="4017724"/>
            <a:ext cx="3623769" cy="271782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184" y="624110"/>
            <a:ext cx="4318535" cy="3238901"/>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6F3923CD-3D3D-44BB-AD69-2524BB358938}"/>
              </a:ext>
            </a:extLst>
          </p:cNvPr>
          <p:cNvPicPr>
            <a:picLocks noChangeAspect="1"/>
          </p:cNvPicPr>
          <p:nvPr/>
        </p:nvPicPr>
        <p:blipFill>
          <a:blip r:embed="rId6"/>
          <a:stretch>
            <a:fillRect/>
          </a:stretch>
        </p:blipFill>
        <p:spPr>
          <a:xfrm rot="10800000">
            <a:off x="7690675" y="626633"/>
            <a:ext cx="3736489" cy="2802367"/>
          </a:xfrm>
          <a:prstGeom prst="rect">
            <a:avLst/>
          </a:prstGeom>
        </p:spPr>
      </p:pic>
      <p:sp>
        <p:nvSpPr>
          <p:cNvPr id="5" name="Content Placeholder 4">
            <a:extLst>
              <a:ext uri="{FF2B5EF4-FFF2-40B4-BE49-F238E27FC236}">
                <a16:creationId xmlns:a16="http://schemas.microsoft.com/office/drawing/2014/main" id="{07E39B87-C578-42B1-91A7-864FB462E115}"/>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3598239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latin typeface="AR CENA" panose="02000000000000000000" pitchFamily="2" charset="0"/>
              </a:rPr>
              <a:t>Origins of Corn</a:t>
            </a:r>
          </a:p>
        </p:txBody>
      </p:sp>
      <p:pic>
        <p:nvPicPr>
          <p:cNvPr id="1026" name="Picture 2" descr="http://www.nativetech.org/cornhusk/eamaize.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12080" y="2422122"/>
            <a:ext cx="2909316" cy="29728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ativetech.org/cornhusk/teosin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088" y="2395372"/>
            <a:ext cx="2596768" cy="306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490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287" y="624110"/>
            <a:ext cx="9756326" cy="1280890"/>
          </a:xfrm>
        </p:spPr>
        <p:txBody>
          <a:bodyPr>
            <a:normAutofit/>
          </a:bodyPr>
          <a:lstStyle/>
          <a:p>
            <a:pPr algn="ctr"/>
            <a:r>
              <a:rPr lang="en-US" dirty="0"/>
              <a:t>we all know what </a:t>
            </a:r>
            <a:r>
              <a:rPr lang="en-US" dirty="0" err="1"/>
              <a:t>indians</a:t>
            </a:r>
            <a:r>
              <a:rPr lang="en-US" dirty="0"/>
              <a:t> look and act like</a:t>
            </a:r>
          </a:p>
        </p:txBody>
      </p:sp>
      <p:pic>
        <p:nvPicPr>
          <p:cNvPr id="4" name="Content Placeholder 3" descr="The Silk Robe, by Charles M. Russel, c.1890">
            <a:hlinkClick r:id="rId2"/>
          </p:cNvPr>
          <p:cNvPicPr>
            <a:picLocks noGrp="1"/>
          </p:cNvPicPr>
          <p:nvPr>
            <p:ph idx="1"/>
          </p:nvPr>
        </p:nvPicPr>
        <p:blipFill>
          <a:blip r:embed="rId3" cstate="print"/>
          <a:srcRect/>
          <a:stretch>
            <a:fillRect/>
          </a:stretch>
        </p:blipFill>
        <p:spPr bwMode="auto">
          <a:xfrm>
            <a:off x="5301970" y="1845514"/>
            <a:ext cx="3323409" cy="48466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16200000">
            <a:off x="2776706" y="4410126"/>
            <a:ext cx="2956101" cy="1662806"/>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6200000">
            <a:off x="7746128" y="578195"/>
            <a:ext cx="2949753" cy="3041583"/>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200" y="624110"/>
            <a:ext cx="1437113" cy="255486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1777" y="3925274"/>
            <a:ext cx="3949728" cy="2632509"/>
          </a:xfrm>
          <a:prstGeom prst="rect">
            <a:avLst/>
          </a:prstGeom>
        </p:spPr>
      </p:pic>
    </p:spTree>
    <p:extLst>
      <p:ext uri="{BB962C8B-B14F-4D97-AF65-F5344CB8AC3E}">
        <p14:creationId xmlns:p14="http://schemas.microsoft.com/office/powerpoint/2010/main" val="3074509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AR CENA" panose="02000000000000000000" pitchFamily="2" charset="0"/>
              </a:rPr>
              <a:t>Grinding Corn at the Wampanoag </a:t>
            </a:r>
            <a:r>
              <a:rPr lang="en-US" dirty="0" err="1">
                <a:latin typeface="AR CENA" panose="02000000000000000000" pitchFamily="2" charset="0"/>
              </a:rPr>
              <a:t>Homesite</a:t>
            </a:r>
            <a:br>
              <a:rPr lang="en-US" dirty="0">
                <a:latin typeface="AR CENA" panose="02000000000000000000" pitchFamily="2" charset="0"/>
              </a:rPr>
            </a:br>
            <a:r>
              <a:rPr lang="en-US" dirty="0">
                <a:latin typeface="AR CENA" panose="02000000000000000000" pitchFamily="2" charset="0"/>
              </a:rPr>
              <a:t> </a:t>
            </a:r>
            <a:r>
              <a:rPr lang="en-US" dirty="0" err="1">
                <a:latin typeface="AR CENA" panose="02000000000000000000" pitchFamily="2" charset="0"/>
              </a:rPr>
              <a:t>Plimoth</a:t>
            </a:r>
            <a:r>
              <a:rPr lang="en-US" dirty="0">
                <a:latin typeface="AR CENA" panose="02000000000000000000" pitchFamily="2" charset="0"/>
              </a:rPr>
              <a:t> Plantation</a:t>
            </a:r>
          </a:p>
        </p:txBody>
      </p:sp>
      <p:pic>
        <p:nvPicPr>
          <p:cNvPr id="2050" name="Picture 2" descr="Grinding our corn and nuts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3432" y="2682854"/>
            <a:ext cx="2403503" cy="31601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657" y="2682854"/>
            <a:ext cx="1937431" cy="3277571"/>
          </a:xfrm>
          <a:prstGeom prst="rect">
            <a:avLst/>
          </a:prstGeom>
        </p:spPr>
      </p:pic>
    </p:spTree>
    <p:extLst>
      <p:ext uri="{BB962C8B-B14F-4D97-AF65-F5344CB8AC3E}">
        <p14:creationId xmlns:p14="http://schemas.microsoft.com/office/powerpoint/2010/main" val="4029543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descr="mound making--gareden 001.JPG"/>
          <p:cNvPicPr>
            <a:picLocks noChangeAspect="1"/>
          </p:cNvPicPr>
          <p:nvPr/>
        </p:nvPicPr>
        <p:blipFill>
          <a:blip r:embed="rId2" cstate="print"/>
          <a:stretch>
            <a:fillRect/>
          </a:stretch>
        </p:blipFill>
        <p:spPr>
          <a:xfrm>
            <a:off x="1559904" y="1418924"/>
            <a:ext cx="3604662" cy="2402305"/>
          </a:xfrm>
          <a:prstGeom prst="rect">
            <a:avLst/>
          </a:prstGeom>
        </p:spPr>
      </p:pic>
      <p:pic>
        <p:nvPicPr>
          <p:cNvPr id="4" name="Content Placeholder 5" descr="corn, beans and squash 003.JPG"/>
          <p:cNvPicPr>
            <a:picLocks noChangeAspect="1"/>
          </p:cNvPicPr>
          <p:nvPr/>
        </p:nvPicPr>
        <p:blipFill>
          <a:blip r:embed="rId3" cstate="print"/>
          <a:stretch>
            <a:fillRect/>
          </a:stretch>
        </p:blipFill>
        <p:spPr>
          <a:xfrm>
            <a:off x="1559904" y="4061860"/>
            <a:ext cx="3604663" cy="2402306"/>
          </a:xfrm>
          <a:prstGeom prst="rect">
            <a:avLst/>
          </a:prstGeom>
        </p:spPr>
      </p:pic>
      <p:pic>
        <p:nvPicPr>
          <p:cNvPr id="5" name="Content Placeholder 5" descr="phone pics again! 015.JPG"/>
          <p:cNvPicPr>
            <a:picLocks noChangeAspect="1"/>
          </p:cNvPicPr>
          <p:nvPr/>
        </p:nvPicPr>
        <p:blipFill>
          <a:blip r:embed="rId4" cstate="print"/>
          <a:stretch>
            <a:fillRect/>
          </a:stretch>
        </p:blipFill>
        <p:spPr>
          <a:xfrm>
            <a:off x="7581699" y="447307"/>
            <a:ext cx="2398294" cy="3196657"/>
          </a:xfrm>
          <a:prstGeom prst="rect">
            <a:avLst/>
          </a:prstGeom>
        </p:spPr>
      </p:pic>
      <p:pic>
        <p:nvPicPr>
          <p:cNvPr id="6" name="Content Placeholder 5" descr="first harvest 002.JPG"/>
          <p:cNvPicPr>
            <a:picLocks noChangeAspect="1"/>
          </p:cNvPicPr>
          <p:nvPr/>
        </p:nvPicPr>
        <p:blipFill>
          <a:blip r:embed="rId5" cstate="print"/>
          <a:stretch>
            <a:fillRect/>
          </a:stretch>
        </p:blipFill>
        <p:spPr>
          <a:xfrm>
            <a:off x="6610550" y="3821229"/>
            <a:ext cx="4333375" cy="2888917"/>
          </a:xfrm>
          <a:prstGeom prst="rect">
            <a:avLst/>
          </a:prstGeom>
        </p:spPr>
      </p:pic>
    </p:spTree>
    <p:extLst>
      <p:ext uri="{BB962C8B-B14F-4D97-AF65-F5344CB8AC3E}">
        <p14:creationId xmlns:p14="http://schemas.microsoft.com/office/powerpoint/2010/main" val="624266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13314" name="Picture 2" descr="Image may contain: 2 people, indoo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81782" y="116904"/>
            <a:ext cx="5941426" cy="3960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may contain: 7 people, people smiling, people sitti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909045" y="4077855"/>
            <a:ext cx="3156799" cy="236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57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8841" y="899127"/>
            <a:ext cx="3413758" cy="192023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943749" y="1007997"/>
            <a:ext cx="3026666" cy="17025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077595" y="1015999"/>
            <a:ext cx="3063242" cy="172307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10" y="345915"/>
            <a:ext cx="1782546" cy="316897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558" y="4076150"/>
            <a:ext cx="3397504" cy="191109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7678" y="3984378"/>
            <a:ext cx="3560654" cy="2002868"/>
          </a:xfrm>
          <a:prstGeom prst="rect">
            <a:avLst/>
          </a:prstGeom>
        </p:spPr>
      </p:pic>
    </p:spTree>
    <p:extLst>
      <p:ext uri="{BB962C8B-B14F-4D97-AF65-F5344CB8AC3E}">
        <p14:creationId xmlns:p14="http://schemas.microsoft.com/office/powerpoint/2010/main" val="845054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s://scontent-b-lga.xx.fbcdn.net/hphotos-frc3/399782_2983485277124_2085837420_n.jpg"/>
          <p:cNvPicPr>
            <a:picLocks noChangeAspect="1" noChangeArrowheads="1"/>
          </p:cNvPicPr>
          <p:nvPr/>
        </p:nvPicPr>
        <p:blipFill>
          <a:blip r:embed="rId2" cstate="print"/>
          <a:srcRect/>
          <a:stretch>
            <a:fillRect/>
          </a:stretch>
        </p:blipFill>
        <p:spPr bwMode="auto">
          <a:xfrm>
            <a:off x="7300357" y="173254"/>
            <a:ext cx="4763305" cy="3175537"/>
          </a:xfrm>
          <a:prstGeom prst="rect">
            <a:avLst/>
          </a:prstGeom>
          <a:noFill/>
        </p:spPr>
      </p:pic>
      <p:pic>
        <p:nvPicPr>
          <p:cNvPr id="3" name="Picture 2" descr="https://scontent-b-lga.xx.fbcdn.net/hphotos-frc3/376661_4398915301990_584802853_n.jpg"/>
          <p:cNvPicPr>
            <a:picLocks noChangeAspect="1" noChangeArrowheads="1"/>
          </p:cNvPicPr>
          <p:nvPr/>
        </p:nvPicPr>
        <p:blipFill>
          <a:blip r:embed="rId3" cstate="print"/>
          <a:srcRect/>
          <a:stretch>
            <a:fillRect/>
          </a:stretch>
        </p:blipFill>
        <p:spPr bwMode="auto">
          <a:xfrm>
            <a:off x="7814107" y="3676850"/>
            <a:ext cx="4172554" cy="2781703"/>
          </a:xfrm>
          <a:prstGeom prst="rect">
            <a:avLst/>
          </a:prstGeom>
          <a:noFill/>
        </p:spPr>
      </p:pic>
      <p:pic>
        <p:nvPicPr>
          <p:cNvPr id="4" name="Picture 2" descr="https://scontent-b-lga.xx.fbcdn.net/hphotos-prn1/16036_1232849192316_1241979_n.jpg"/>
          <p:cNvPicPr>
            <a:picLocks noChangeAspect="1" noChangeArrowheads="1"/>
          </p:cNvPicPr>
          <p:nvPr/>
        </p:nvPicPr>
        <p:blipFill>
          <a:blip r:embed="rId4" cstate="print"/>
          <a:srcRect/>
          <a:stretch>
            <a:fillRect/>
          </a:stretch>
        </p:blipFill>
        <p:spPr bwMode="auto">
          <a:xfrm>
            <a:off x="1946266" y="4089466"/>
            <a:ext cx="3866131" cy="2573154"/>
          </a:xfrm>
          <a:prstGeom prst="rect">
            <a:avLst/>
          </a:prstGeom>
          <a:noFill/>
        </p:spPr>
      </p:pic>
      <p:pic>
        <p:nvPicPr>
          <p:cNvPr id="5" name="Picture 2" descr="No automatic alt text avail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777" y="275924"/>
            <a:ext cx="2833687"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247577"/>
      </p:ext>
    </p:extLst>
  </p:cSld>
  <p:clrMapOvr>
    <a:masterClrMapping/>
  </p:clrMapOvr>
  <p:transition advClick="0" advTm="2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s://scontent-b-lga.xx.fbcdn.net/hphotos-prn1/t1/16036_1233712813906_2853099_n.jpg"/>
          <p:cNvPicPr>
            <a:picLocks noChangeAspect="1" noChangeArrowheads="1"/>
          </p:cNvPicPr>
          <p:nvPr/>
        </p:nvPicPr>
        <p:blipFill>
          <a:blip r:embed="rId2" cstate="print"/>
          <a:srcRect/>
          <a:stretch>
            <a:fillRect/>
          </a:stretch>
        </p:blipFill>
        <p:spPr bwMode="auto">
          <a:xfrm>
            <a:off x="3124201" y="457200"/>
            <a:ext cx="5362575" cy="5743576"/>
          </a:xfrm>
          <a:prstGeom prst="rect">
            <a:avLst/>
          </a:prstGeom>
          <a:noFill/>
        </p:spPr>
      </p:pic>
    </p:spTree>
    <p:extLst>
      <p:ext uri="{BB962C8B-B14F-4D97-AF65-F5344CB8AC3E}">
        <p14:creationId xmlns:p14="http://schemas.microsoft.com/office/powerpoint/2010/main" val="1851308384"/>
      </p:ext>
    </p:extLst>
  </p:cSld>
  <p:clrMapOvr>
    <a:masterClrMapping/>
  </p:clrMapOvr>
  <p:transition advClick="0" advTm="2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Problematic Holidays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3312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How would you feel if someone walked into your home and claimed everything for themselves?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6958" y="2311879"/>
            <a:ext cx="6045259" cy="4231682"/>
          </a:xfrm>
        </p:spPr>
      </p:pic>
    </p:spTree>
    <p:extLst>
      <p:ext uri="{BB962C8B-B14F-4D97-AF65-F5344CB8AC3E}">
        <p14:creationId xmlns:p14="http://schemas.microsoft.com/office/powerpoint/2010/main" val="41143614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Discovery</a:t>
            </a:r>
          </a:p>
        </p:txBody>
      </p:sp>
      <p:sp>
        <p:nvSpPr>
          <p:cNvPr id="3" name="Content Placeholder 2"/>
          <p:cNvSpPr>
            <a:spLocks noGrp="1"/>
          </p:cNvSpPr>
          <p:nvPr>
            <p:ph idx="1"/>
          </p:nvPr>
        </p:nvSpPr>
        <p:spPr/>
        <p:txBody>
          <a:bodyPr>
            <a:normAutofit/>
          </a:bodyPr>
          <a:lstStyle/>
          <a:p>
            <a:endParaRPr lang="en-US" dirty="0"/>
          </a:p>
          <a:p>
            <a:r>
              <a:rPr lang="en-US" dirty="0"/>
              <a:t>What does it mean to find something?</a:t>
            </a:r>
          </a:p>
          <a:p>
            <a:r>
              <a:rPr lang="en-US" dirty="0"/>
              <a:t>What does it mean to discover something?</a:t>
            </a:r>
          </a:p>
          <a:p>
            <a:r>
              <a:rPr lang="en-US" dirty="0"/>
              <a:t>How did the Papal Bull shape the discovery of the “New World”? (Doctrine of Discovery)</a:t>
            </a:r>
          </a:p>
          <a:p>
            <a:r>
              <a:rPr lang="en-US" dirty="0"/>
              <a:t>How does this shape our understanding of “civilized”? </a:t>
            </a:r>
          </a:p>
          <a:p>
            <a:r>
              <a:rPr lang="en-US" dirty="0"/>
              <a:t>Declaration of Independence for whom (“merciless Indian   </a:t>
            </a:r>
          </a:p>
          <a:p>
            <a:pPr marL="0" indent="0">
              <a:buNone/>
            </a:pPr>
            <a:r>
              <a:rPr lang="en-US" dirty="0"/>
              <a:t>                                                                                         savages)</a:t>
            </a:r>
          </a:p>
          <a:p>
            <a:r>
              <a:rPr lang="en-US" dirty="0"/>
              <a:t> Who makes these determinations?</a:t>
            </a:r>
          </a:p>
          <a:p>
            <a:endParaRPr lang="en-US" dirty="0"/>
          </a:p>
        </p:txBody>
      </p:sp>
    </p:spTree>
    <p:extLst>
      <p:ext uri="{BB962C8B-B14F-4D97-AF65-F5344CB8AC3E}">
        <p14:creationId xmlns:p14="http://schemas.microsoft.com/office/powerpoint/2010/main" val="2950405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http://upload.wikimedia.org/wikipedia/en/thumb/6/68/CalumetBakingPowder.jpg/180px-CalumetBakingPowder.jpg">
            <a:hlinkClick r:id="rId3" tooltip="CalumetBakingPowder.jpg"/>
          </p:cNvPr>
          <p:cNvPicPr>
            <a:picLocks noGrp="1" noChangeAspect="1" noChangeArrowheads="1"/>
          </p:cNvPicPr>
          <p:nvPr>
            <p:ph idx="4294967295"/>
          </p:nvPr>
        </p:nvPicPr>
        <p:blipFill>
          <a:blip r:embed="rId4" cstate="print"/>
          <a:srcRect/>
          <a:stretch>
            <a:fillRect/>
          </a:stretch>
        </p:blipFill>
        <p:spPr bwMode="auto">
          <a:xfrm>
            <a:off x="1524000" y="0"/>
            <a:ext cx="1320800" cy="1981200"/>
          </a:xfrm>
          <a:prstGeom prst="rect">
            <a:avLst/>
          </a:prstGeom>
          <a:noFill/>
          <a:ln w="9525">
            <a:noFill/>
            <a:miter lim="800000"/>
            <a:headEnd/>
            <a:tailEnd/>
          </a:ln>
        </p:spPr>
      </p:pic>
      <p:pic>
        <p:nvPicPr>
          <p:cNvPr id="5" name="Picture 10" descr="http://www.cwrl.utexas.edu/~schacht/rhe309k/argo.gif"/>
          <p:cNvPicPr>
            <a:picLocks noChangeAspect="1" noChangeArrowheads="1"/>
          </p:cNvPicPr>
          <p:nvPr/>
        </p:nvPicPr>
        <p:blipFill>
          <a:blip r:embed="rId5" cstate="print"/>
          <a:srcRect/>
          <a:stretch>
            <a:fillRect/>
          </a:stretch>
        </p:blipFill>
        <p:spPr bwMode="auto">
          <a:xfrm>
            <a:off x="7848600" y="1066800"/>
            <a:ext cx="990600" cy="1563688"/>
          </a:xfrm>
          <a:prstGeom prst="rect">
            <a:avLst/>
          </a:prstGeom>
          <a:noFill/>
          <a:ln w="9525">
            <a:noFill/>
            <a:miter lim="800000"/>
            <a:headEnd/>
            <a:tailEnd/>
          </a:ln>
        </p:spPr>
      </p:pic>
      <p:pic>
        <p:nvPicPr>
          <p:cNvPr id="6" name="Picture 8" descr="http://www.cwrl.utexas.edu/~schacht/rhe309k/redman.jpg"/>
          <p:cNvPicPr>
            <a:picLocks noChangeAspect="1" noChangeArrowheads="1"/>
          </p:cNvPicPr>
          <p:nvPr/>
        </p:nvPicPr>
        <p:blipFill>
          <a:blip r:embed="rId6" cstate="print"/>
          <a:srcRect/>
          <a:stretch>
            <a:fillRect/>
          </a:stretch>
        </p:blipFill>
        <p:spPr bwMode="auto">
          <a:xfrm>
            <a:off x="1524000" y="0"/>
            <a:ext cx="1752600" cy="1572426"/>
          </a:xfrm>
          <a:prstGeom prst="rect">
            <a:avLst/>
          </a:prstGeom>
          <a:noFill/>
          <a:ln w="9525">
            <a:noFill/>
            <a:miter lim="800000"/>
            <a:headEnd/>
            <a:tailEnd/>
          </a:ln>
        </p:spPr>
      </p:pic>
      <p:pic>
        <p:nvPicPr>
          <p:cNvPr id="7" name="Picture 20" descr="C:\Users\Joyce Rain Anderson\Pictures\Indian Stereotypes\4AFCACWEKYJCAHL40Q7CA0R605BCAHTQP3UCADVM3D2CA2QPUOQCA6PWNLSCAFXV72PCAVXY8RVCA48736VCADKJCKJCAMCZ4BJCALB2XBVCAH1M2ADCARKP52FCA9QZZUUCAS7QMJE.jpg"/>
          <p:cNvPicPr>
            <a:picLocks noChangeAspect="1" noChangeArrowheads="1"/>
          </p:cNvPicPr>
          <p:nvPr/>
        </p:nvPicPr>
        <p:blipFill>
          <a:blip r:embed="rId7" cstate="print"/>
          <a:srcRect/>
          <a:stretch>
            <a:fillRect/>
          </a:stretch>
        </p:blipFill>
        <p:spPr bwMode="auto">
          <a:xfrm>
            <a:off x="1752600" y="3505200"/>
            <a:ext cx="1695450" cy="1356360"/>
          </a:xfrm>
          <a:prstGeom prst="rect">
            <a:avLst/>
          </a:prstGeom>
          <a:noFill/>
          <a:ln w="9525">
            <a:noFill/>
            <a:miter lim="800000"/>
            <a:headEnd/>
            <a:tailEnd/>
          </a:ln>
        </p:spPr>
      </p:pic>
      <p:pic>
        <p:nvPicPr>
          <p:cNvPr id="8" name="Picture 21" descr="C:\Users\Joyce Rain Anderson\Pictures\Indian Stereotypes\images[1] (2).jpg"/>
          <p:cNvPicPr>
            <a:picLocks noChangeAspect="1" noChangeArrowheads="1"/>
          </p:cNvPicPr>
          <p:nvPr/>
        </p:nvPicPr>
        <p:blipFill>
          <a:blip r:embed="rId8" cstate="print"/>
          <a:srcRect/>
          <a:stretch>
            <a:fillRect/>
          </a:stretch>
        </p:blipFill>
        <p:spPr bwMode="auto">
          <a:xfrm>
            <a:off x="1524001" y="2103120"/>
            <a:ext cx="1981200" cy="1249680"/>
          </a:xfrm>
          <a:prstGeom prst="rect">
            <a:avLst/>
          </a:prstGeom>
          <a:noFill/>
          <a:ln w="9525">
            <a:noFill/>
            <a:miter lim="800000"/>
            <a:headEnd/>
            <a:tailEnd/>
          </a:ln>
        </p:spPr>
      </p:pic>
      <p:pic>
        <p:nvPicPr>
          <p:cNvPr id="9" name="Picture 17" descr="C:\Users\Joyce Rain Anderson\Pictures\Indian Stereotypes\P5SCAODM7RKCAFI0E83CA2MEE1WCA0VPLS9CAADRICRCACB1OZ3CAL7ENSTCAHR51D4CAOG3EVJCA5G86SLCAFXTC09CA19B84NCARLAR92CA132050CAKYS2FJCA48SSGRCA2VFMA7.jpg"/>
          <p:cNvPicPr>
            <a:picLocks noChangeAspect="1" noChangeArrowheads="1"/>
          </p:cNvPicPr>
          <p:nvPr/>
        </p:nvPicPr>
        <p:blipFill>
          <a:blip r:embed="rId9" cstate="print"/>
          <a:srcRect/>
          <a:stretch>
            <a:fillRect/>
          </a:stretch>
        </p:blipFill>
        <p:spPr bwMode="auto">
          <a:xfrm>
            <a:off x="1828801" y="5029201"/>
            <a:ext cx="1514475" cy="1447165"/>
          </a:xfrm>
          <a:prstGeom prst="rect">
            <a:avLst/>
          </a:prstGeom>
          <a:noFill/>
          <a:ln w="9525">
            <a:noFill/>
            <a:miter lim="800000"/>
            <a:headEnd/>
            <a:tailEnd/>
          </a:ln>
        </p:spPr>
      </p:pic>
      <p:pic>
        <p:nvPicPr>
          <p:cNvPr id="10" name="Picture 12" descr="http://www.cwrl.utexas.edu/~schacht/rhe309k/crazyliquor.gif"/>
          <p:cNvPicPr>
            <a:picLocks noChangeAspect="1" noChangeArrowheads="1"/>
          </p:cNvPicPr>
          <p:nvPr/>
        </p:nvPicPr>
        <p:blipFill>
          <a:blip r:embed="rId10" cstate="print"/>
          <a:srcRect/>
          <a:stretch>
            <a:fillRect/>
          </a:stretch>
        </p:blipFill>
        <p:spPr bwMode="auto">
          <a:xfrm>
            <a:off x="9067800" y="1"/>
            <a:ext cx="1123950" cy="2638425"/>
          </a:xfrm>
          <a:prstGeom prst="rect">
            <a:avLst/>
          </a:prstGeom>
          <a:noFill/>
          <a:ln w="9525">
            <a:noFill/>
            <a:miter lim="800000"/>
            <a:headEnd/>
            <a:tailEnd/>
          </a:ln>
        </p:spPr>
      </p:pic>
      <p:pic>
        <p:nvPicPr>
          <p:cNvPr id="11" name="Picture 5" descr="C:\Users\Joyce Rain Anderson\Pictures\L37CAV9NEV3CAVXQO3WCAWEVT2BCALCKEPSCA1SSPI2CAPKD96WCAQO3T0BCAG153EWCAYU1TIPCAG05WR3CARKSYS6CAV4R56SCABZUW4XCA8JR1X1CAKIA6LLCA7CANGICAU0IY09.jpg"/>
          <p:cNvPicPr>
            <a:picLocks noChangeAspect="1" noChangeArrowheads="1"/>
          </p:cNvPicPr>
          <p:nvPr/>
        </p:nvPicPr>
        <p:blipFill>
          <a:blip r:embed="rId11" cstate="print"/>
          <a:srcRect/>
          <a:stretch>
            <a:fillRect/>
          </a:stretch>
        </p:blipFill>
        <p:spPr bwMode="auto">
          <a:xfrm>
            <a:off x="6629400" y="1"/>
            <a:ext cx="2059430" cy="1038225"/>
          </a:xfrm>
          <a:prstGeom prst="rect">
            <a:avLst/>
          </a:prstGeom>
          <a:noFill/>
        </p:spPr>
      </p:pic>
      <p:pic>
        <p:nvPicPr>
          <p:cNvPr id="12" name="Picture 21" descr="http://www.authentichistory.com/diversity/native/modernmass/thumbnails/Big_Chief_SugarTN.jpg"/>
          <p:cNvPicPr>
            <a:picLocks noChangeAspect="1" noChangeArrowheads="1"/>
          </p:cNvPicPr>
          <p:nvPr/>
        </p:nvPicPr>
        <p:blipFill>
          <a:blip r:embed="rId12" cstate="print"/>
          <a:srcRect/>
          <a:stretch>
            <a:fillRect/>
          </a:stretch>
        </p:blipFill>
        <p:spPr bwMode="auto">
          <a:xfrm>
            <a:off x="6705600" y="1143000"/>
            <a:ext cx="1198742" cy="1303338"/>
          </a:xfrm>
          <a:prstGeom prst="rect">
            <a:avLst/>
          </a:prstGeom>
          <a:noFill/>
          <a:ln w="9525">
            <a:noFill/>
            <a:miter lim="800000"/>
            <a:headEnd/>
            <a:tailEnd/>
          </a:ln>
        </p:spPr>
      </p:pic>
      <p:pic>
        <p:nvPicPr>
          <p:cNvPr id="13" name="Picture 6" descr="C:\Users\Joyce Rain Anderson\Pictures\Indian Stereotypes\7f7c_1[1].jpg"/>
          <p:cNvPicPr>
            <a:picLocks noChangeAspect="1" noChangeArrowheads="1"/>
          </p:cNvPicPr>
          <p:nvPr/>
        </p:nvPicPr>
        <p:blipFill>
          <a:blip r:embed="rId13" cstate="print"/>
          <a:srcRect/>
          <a:stretch>
            <a:fillRect/>
          </a:stretch>
        </p:blipFill>
        <p:spPr bwMode="auto">
          <a:xfrm>
            <a:off x="7897138" y="2590800"/>
            <a:ext cx="2770863" cy="1066800"/>
          </a:xfrm>
          <a:prstGeom prst="rect">
            <a:avLst/>
          </a:prstGeom>
          <a:noFill/>
          <a:ln w="9525">
            <a:noFill/>
            <a:miter lim="800000"/>
            <a:headEnd/>
            <a:tailEnd/>
          </a:ln>
        </p:spPr>
      </p:pic>
      <p:pic>
        <p:nvPicPr>
          <p:cNvPr id="14" name="Content Placeholder 12" descr="4130pm[1].jpg"/>
          <p:cNvPicPr>
            <a:picLocks noChangeAspect="1"/>
          </p:cNvPicPr>
          <p:nvPr/>
        </p:nvPicPr>
        <p:blipFill>
          <a:blip r:embed="rId14" cstate="print"/>
          <a:srcRect/>
          <a:stretch>
            <a:fillRect/>
          </a:stretch>
        </p:blipFill>
        <p:spPr>
          <a:xfrm>
            <a:off x="8610600" y="3581400"/>
            <a:ext cx="2057400" cy="1548194"/>
          </a:xfrm>
          <a:prstGeom prst="rect">
            <a:avLst/>
          </a:prstGeom>
        </p:spPr>
      </p:pic>
      <p:pic>
        <p:nvPicPr>
          <p:cNvPr id="15" name="Content Placeholder 11" descr="Smurf_Indians_2007TN[1].jpg"/>
          <p:cNvPicPr>
            <a:picLocks noChangeAspect="1"/>
          </p:cNvPicPr>
          <p:nvPr/>
        </p:nvPicPr>
        <p:blipFill>
          <a:blip r:embed="rId15" cstate="print"/>
          <a:srcRect/>
          <a:stretch>
            <a:fillRect/>
          </a:stretch>
        </p:blipFill>
        <p:spPr>
          <a:xfrm>
            <a:off x="6934200" y="3657600"/>
            <a:ext cx="1695868" cy="1371600"/>
          </a:xfrm>
          <a:prstGeom prst="rect">
            <a:avLst/>
          </a:prstGeom>
        </p:spPr>
      </p:pic>
      <p:pic>
        <p:nvPicPr>
          <p:cNvPr id="16" name="Content Placeholder 5" descr="redeye[1].jpg"/>
          <p:cNvPicPr>
            <a:picLocks noChangeAspect="1"/>
          </p:cNvPicPr>
          <p:nvPr/>
        </p:nvPicPr>
        <p:blipFill>
          <a:blip r:embed="rId16" cstate="print"/>
          <a:srcRect/>
          <a:stretch>
            <a:fillRect/>
          </a:stretch>
        </p:blipFill>
        <p:spPr>
          <a:xfrm>
            <a:off x="8340328" y="5105400"/>
            <a:ext cx="2327672" cy="1752600"/>
          </a:xfrm>
          <a:prstGeom prst="rect">
            <a:avLst/>
          </a:prstGeom>
        </p:spPr>
      </p:pic>
      <p:pic>
        <p:nvPicPr>
          <p:cNvPr id="18" name="Content Placeholder 4" descr="VM._SY140_SX100_[1].jpg"/>
          <p:cNvPicPr>
            <a:picLocks noChangeAspect="1"/>
          </p:cNvPicPr>
          <p:nvPr/>
        </p:nvPicPr>
        <p:blipFill>
          <a:blip r:embed="rId17" cstate="print"/>
          <a:srcRect/>
          <a:stretch>
            <a:fillRect/>
          </a:stretch>
        </p:blipFill>
        <p:spPr>
          <a:xfrm>
            <a:off x="7162800" y="5009896"/>
            <a:ext cx="1295400" cy="1848104"/>
          </a:xfrm>
          <a:prstGeom prst="rect">
            <a:avLst/>
          </a:prstGeom>
        </p:spPr>
      </p:pic>
      <p:pic>
        <p:nvPicPr>
          <p:cNvPr id="19" name="Picture 28" descr="C:\Users\Joyce Rain Anderson\Pictures\Indian Stereotypes\proudindian[1].jpg"/>
          <p:cNvPicPr>
            <a:picLocks noChangeAspect="1" noChangeArrowheads="1"/>
          </p:cNvPicPr>
          <p:nvPr/>
        </p:nvPicPr>
        <p:blipFill>
          <a:blip r:embed="rId18" cstate="print"/>
          <a:srcRect/>
          <a:stretch>
            <a:fillRect/>
          </a:stretch>
        </p:blipFill>
        <p:spPr bwMode="auto">
          <a:xfrm>
            <a:off x="5943600" y="5181600"/>
            <a:ext cx="1225550" cy="1676400"/>
          </a:xfrm>
          <a:prstGeom prst="rect">
            <a:avLst/>
          </a:prstGeom>
          <a:noFill/>
          <a:ln w="9525">
            <a:noFill/>
            <a:miter lim="800000"/>
            <a:headEnd/>
            <a:tailEnd/>
          </a:ln>
        </p:spPr>
      </p:pic>
      <p:pic>
        <p:nvPicPr>
          <p:cNvPr id="20" name="Picture 30" descr="http://tbn0.google.com/images?q=tbn:5iR2VGftRcKzXM:http://www.gold-rush-coins.com/images/coins/1938-buffalo-head-nickel-front.jpg">
            <a:hlinkClick r:id="rId19"/>
          </p:cNvPr>
          <p:cNvPicPr>
            <a:picLocks noChangeAspect="1" noChangeArrowheads="1"/>
          </p:cNvPicPr>
          <p:nvPr/>
        </p:nvPicPr>
        <p:blipFill>
          <a:blip r:embed="rId20" cstate="print"/>
          <a:srcRect/>
          <a:stretch>
            <a:fillRect/>
          </a:stretch>
        </p:blipFill>
        <p:spPr bwMode="auto">
          <a:xfrm>
            <a:off x="5943600" y="4114800"/>
            <a:ext cx="1066800" cy="1066800"/>
          </a:xfrm>
          <a:prstGeom prst="rect">
            <a:avLst/>
          </a:prstGeom>
          <a:noFill/>
          <a:ln w="9525">
            <a:noFill/>
            <a:miter lim="800000"/>
            <a:headEnd/>
            <a:tailEnd/>
          </a:ln>
        </p:spPr>
      </p:pic>
      <p:pic>
        <p:nvPicPr>
          <p:cNvPr id="21" name="Content Placeholder 10" descr="noblewoman[1].jpg"/>
          <p:cNvPicPr>
            <a:picLocks noChangeAspect="1"/>
          </p:cNvPicPr>
          <p:nvPr/>
        </p:nvPicPr>
        <p:blipFill>
          <a:blip r:embed="rId21" cstate="print"/>
          <a:srcRect/>
          <a:stretch>
            <a:fillRect/>
          </a:stretch>
        </p:blipFill>
        <p:spPr>
          <a:xfrm>
            <a:off x="4191001" y="5715000"/>
            <a:ext cx="1195431" cy="1143000"/>
          </a:xfrm>
          <a:prstGeom prst="rect">
            <a:avLst/>
          </a:prstGeom>
        </p:spPr>
      </p:pic>
      <p:pic>
        <p:nvPicPr>
          <p:cNvPr id="22" name="Picture 27" descr="C:\Users\Joyce Rain Anderson\Pictures\Indian Stereotypes\images[6].jpg"/>
          <p:cNvPicPr>
            <a:picLocks noChangeAspect="1" noChangeArrowheads="1"/>
          </p:cNvPicPr>
          <p:nvPr/>
        </p:nvPicPr>
        <p:blipFill>
          <a:blip r:embed="rId22" cstate="print"/>
          <a:srcRect/>
          <a:stretch>
            <a:fillRect/>
          </a:stretch>
        </p:blipFill>
        <p:spPr bwMode="auto">
          <a:xfrm>
            <a:off x="3581401" y="0"/>
            <a:ext cx="1038225" cy="2109788"/>
          </a:xfrm>
          <a:prstGeom prst="rect">
            <a:avLst/>
          </a:prstGeom>
          <a:noFill/>
          <a:ln w="9525">
            <a:noFill/>
            <a:miter lim="800000"/>
            <a:headEnd/>
            <a:tailEnd/>
          </a:ln>
        </p:spPr>
      </p:pic>
      <p:pic>
        <p:nvPicPr>
          <p:cNvPr id="26" name="Picture 11" descr="C:\Users\Joyce Rain Anderson\Pictures\Mardi Gras Indians\indi7[1].gif"/>
          <p:cNvPicPr>
            <a:picLocks noChangeAspect="1" noChangeArrowheads="1"/>
          </p:cNvPicPr>
          <p:nvPr/>
        </p:nvPicPr>
        <p:blipFill>
          <a:blip r:embed="rId23" cstate="print"/>
          <a:srcRect/>
          <a:stretch>
            <a:fillRect/>
          </a:stretch>
        </p:blipFill>
        <p:spPr bwMode="auto">
          <a:xfrm>
            <a:off x="4953000" y="1"/>
            <a:ext cx="1571056" cy="1905001"/>
          </a:xfrm>
          <a:prstGeom prst="rect">
            <a:avLst/>
          </a:prstGeom>
          <a:noFill/>
        </p:spPr>
      </p:pic>
      <p:pic>
        <p:nvPicPr>
          <p:cNvPr id="27" name="Picture 10" descr="C:\Users\Joyce Rain Anderson\Pictures\EYACANK4D9XCAV3G2Z8CASQ9Z7NCAN28KFCCADZTY0OCA15GZO5CA1QL3CTCAEJR8HTCAZH8P33CAWXWPYFCAI6ZCPLCAS4H727CAPNKFHDCAOKHKXYCAGX8T0ACAV6HZOQCA5XL8RN-3.jpg"/>
          <p:cNvPicPr>
            <a:picLocks noChangeAspect="1" noChangeArrowheads="1"/>
          </p:cNvPicPr>
          <p:nvPr/>
        </p:nvPicPr>
        <p:blipFill>
          <a:blip r:embed="rId24" cstate="print"/>
          <a:srcRect/>
          <a:stretch>
            <a:fillRect/>
          </a:stretch>
        </p:blipFill>
        <p:spPr bwMode="auto">
          <a:xfrm>
            <a:off x="5181601" y="2057400"/>
            <a:ext cx="1209675" cy="1682422"/>
          </a:xfrm>
          <a:prstGeom prst="rect">
            <a:avLst/>
          </a:prstGeom>
          <a:noFill/>
        </p:spPr>
      </p:pic>
      <p:pic>
        <p:nvPicPr>
          <p:cNvPr id="28" name="Picture 4" descr="C:\Users\Joyce Rain Anderson\Pictures\N6XCANRLLATCA7VBSQ0CAC0MM7ECAD105F4CA5JSNX9CAJQKO3JCA6ZPDV7CAOBH2U4CACECZMWCACTRLTSCA8XG7YTCA7QB5ZVCAEHAMUOCAGQM0SRCAXZR11BCAFXWCBFCAFDOVDV.jpg"/>
          <p:cNvPicPr>
            <a:picLocks noChangeAspect="1" noChangeArrowheads="1"/>
          </p:cNvPicPr>
          <p:nvPr/>
        </p:nvPicPr>
        <p:blipFill>
          <a:blip r:embed="rId25" cstate="print"/>
          <a:srcRect/>
          <a:stretch>
            <a:fillRect/>
          </a:stretch>
        </p:blipFill>
        <p:spPr bwMode="auto">
          <a:xfrm>
            <a:off x="6400800" y="2209800"/>
            <a:ext cx="1409700" cy="1409700"/>
          </a:xfrm>
          <a:prstGeom prst="rect">
            <a:avLst/>
          </a:prstGeom>
          <a:noFill/>
        </p:spPr>
      </p:pic>
      <p:pic>
        <p:nvPicPr>
          <p:cNvPr id="29" name="Picture 9" descr="C:\Users\Joyce Rain Anderson\Pictures\images[1] (4)-1.jpg"/>
          <p:cNvPicPr>
            <a:picLocks noChangeAspect="1" noChangeArrowheads="1"/>
          </p:cNvPicPr>
          <p:nvPr/>
        </p:nvPicPr>
        <p:blipFill>
          <a:blip r:embed="rId26" cstate="print"/>
          <a:srcRect/>
          <a:stretch>
            <a:fillRect/>
          </a:stretch>
        </p:blipFill>
        <p:spPr bwMode="auto">
          <a:xfrm>
            <a:off x="4191000" y="3886201"/>
            <a:ext cx="1166578" cy="1635891"/>
          </a:xfrm>
          <a:prstGeom prst="rect">
            <a:avLst/>
          </a:prstGeom>
          <a:noFill/>
        </p:spPr>
      </p:pic>
      <p:pic>
        <p:nvPicPr>
          <p:cNvPr id="30" name="Picture 2" descr="http://t1.gstatic.com/images?q=tbn:ANd9GcRcW3VP6P9baWFlfT9mW8OpSxX68iC21yZWuhg1WkZdgTm1elSxE-I14Q">
            <a:hlinkClick r:id="rId27"/>
          </p:cNvPr>
          <p:cNvPicPr>
            <a:picLocks noChangeAspect="1" noChangeArrowheads="1"/>
          </p:cNvPicPr>
          <p:nvPr/>
        </p:nvPicPr>
        <p:blipFill>
          <a:blip r:embed="rId28" cstate="print"/>
          <a:srcRect/>
          <a:stretch>
            <a:fillRect/>
          </a:stretch>
        </p:blipFill>
        <p:spPr bwMode="auto">
          <a:xfrm>
            <a:off x="3581400" y="2514600"/>
            <a:ext cx="1520190" cy="1066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ppt_x"/>
                                          </p:val>
                                        </p:tav>
                                        <p:tav tm="100000">
                                          <p:val>
                                            <p:strVal val="#ppt_x"/>
                                          </p:val>
                                        </p:tav>
                                      </p:tavLst>
                                    </p:anim>
                                    <p:anim calcmode="lin" valueType="num">
                                      <p:cBhvr additive="base">
                                        <p:cTn id="12" dur="20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9"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2000"/>
                                        <p:tgtEl>
                                          <p:spTgt spid="10"/>
                                        </p:tgtEl>
                                      </p:cBhvr>
                                    </p:animEffect>
                                  </p:childTnLst>
                                </p:cTn>
                              </p:par>
                            </p:childTnLst>
                          </p:cTn>
                        </p:par>
                        <p:par>
                          <p:cTn id="17" fill="hold">
                            <p:stCondLst>
                              <p:cond delay="4000"/>
                            </p:stCondLst>
                            <p:childTnLst>
                              <p:par>
                                <p:cTn id="18" presetID="6" presetClass="entr" presetSubtype="16"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in)">
                                      <p:cBhvr>
                                        <p:cTn id="20" dur="1000"/>
                                        <p:tgtEl>
                                          <p:spTgt spid="26"/>
                                        </p:tgtEl>
                                      </p:cBhvr>
                                    </p:animEffect>
                                  </p:childTnLst>
                                </p:cTn>
                              </p:par>
                            </p:childTnLst>
                          </p:cTn>
                        </p:par>
                        <p:par>
                          <p:cTn id="21" fill="hold">
                            <p:stCondLst>
                              <p:cond delay="5000"/>
                            </p:stCondLst>
                            <p:childTnLst>
                              <p:par>
                                <p:cTn id="22" presetID="2" presetClass="entr" presetSubtype="4"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000" fill="hold"/>
                                        <p:tgtEl>
                                          <p:spTgt spid="27"/>
                                        </p:tgtEl>
                                        <p:attrNameLst>
                                          <p:attrName>ppt_x</p:attrName>
                                        </p:attrNameLst>
                                      </p:cBhvr>
                                      <p:tavLst>
                                        <p:tav tm="0">
                                          <p:val>
                                            <p:strVal val="#ppt_x"/>
                                          </p:val>
                                        </p:tav>
                                        <p:tav tm="100000">
                                          <p:val>
                                            <p:strVal val="#ppt_x"/>
                                          </p:val>
                                        </p:tav>
                                      </p:tavLst>
                                    </p:anim>
                                    <p:anim calcmode="lin" valueType="num">
                                      <p:cBhvr additive="base">
                                        <p:cTn id="25" dur="2000" fill="hold"/>
                                        <p:tgtEl>
                                          <p:spTgt spid="2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000" fill="hold"/>
                                        <p:tgtEl>
                                          <p:spTgt spid="28"/>
                                        </p:tgtEl>
                                        <p:attrNameLst>
                                          <p:attrName>ppt_x</p:attrName>
                                        </p:attrNameLst>
                                      </p:cBhvr>
                                      <p:tavLst>
                                        <p:tav tm="0">
                                          <p:val>
                                            <p:strVal val="#ppt_x"/>
                                          </p:val>
                                        </p:tav>
                                        <p:tav tm="100000">
                                          <p:val>
                                            <p:strVal val="#ppt_x"/>
                                          </p:val>
                                        </p:tav>
                                      </p:tavLst>
                                    </p:anim>
                                    <p:anim calcmode="lin" valueType="num">
                                      <p:cBhvr additive="base">
                                        <p:cTn id="29" dur="2000" fill="hold"/>
                                        <p:tgtEl>
                                          <p:spTgt spid="28"/>
                                        </p:tgtEl>
                                        <p:attrNameLst>
                                          <p:attrName>ppt_y</p:attrName>
                                        </p:attrNameLst>
                                      </p:cBhvr>
                                      <p:tavLst>
                                        <p:tav tm="0">
                                          <p:val>
                                            <p:strVal val="1+#ppt_h/2"/>
                                          </p:val>
                                        </p:tav>
                                        <p:tav tm="100000">
                                          <p:val>
                                            <p:strVal val="#ppt_y"/>
                                          </p:val>
                                        </p:tav>
                                      </p:tavLst>
                                    </p:anim>
                                  </p:childTnLst>
                                </p:cTn>
                              </p:par>
                            </p:childTnLst>
                          </p:cTn>
                        </p:par>
                        <p:par>
                          <p:cTn id="30" fill="hold">
                            <p:stCondLst>
                              <p:cond delay="7000"/>
                            </p:stCondLst>
                            <p:childTnLst>
                              <p:par>
                                <p:cTn id="31" presetID="9"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dissolve">
                                      <p:cBhvr>
                                        <p:cTn id="33" dur="2000"/>
                                        <p:tgtEl>
                                          <p:spTgt spid="19"/>
                                        </p:tgtEl>
                                      </p:cBhvr>
                                    </p:animEffect>
                                  </p:childTnLst>
                                </p:cTn>
                              </p:par>
                            </p:childTnLst>
                          </p:cTn>
                        </p:par>
                        <p:par>
                          <p:cTn id="34" fill="hold">
                            <p:stCondLst>
                              <p:cond delay="9000"/>
                            </p:stCondLst>
                            <p:childTnLst>
                              <p:par>
                                <p:cTn id="35" presetID="5" presetClass="entr" presetSubtype="1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2000"/>
                                        <p:tgtEl>
                                          <p:spTgt spid="18"/>
                                        </p:tgtEl>
                                      </p:cBhvr>
                                    </p:animEffect>
                                  </p:childTnLst>
                                </p:cTn>
                              </p:par>
                            </p:childTnLst>
                          </p:cTn>
                        </p:par>
                        <p:par>
                          <p:cTn id="38" fill="hold">
                            <p:stCondLst>
                              <p:cond delay="11000"/>
                            </p:stCondLst>
                            <p:childTnLst>
                              <p:par>
                                <p:cTn id="39" presetID="3" presetClass="entr" presetSubtype="1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linds(horizontal)">
                                      <p:cBhvr>
                                        <p:cTn id="41" dur="2000"/>
                                        <p:tgtEl>
                                          <p:spTgt spid="21"/>
                                        </p:tgtEl>
                                      </p:cBhvr>
                                    </p:animEffect>
                                  </p:childTnLst>
                                </p:cTn>
                              </p:par>
                              <p:par>
                                <p:cTn id="42" presetID="9"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2000"/>
                                        <p:tgtEl>
                                          <p:spTgt spid="29"/>
                                        </p:tgtEl>
                                      </p:cBhvr>
                                    </p:animEffect>
                                  </p:childTnLst>
                                </p:cTn>
                              </p:par>
                            </p:childTnLst>
                          </p:cTn>
                        </p:par>
                        <p:par>
                          <p:cTn id="45" fill="hold">
                            <p:stCondLst>
                              <p:cond delay="13000"/>
                            </p:stCondLst>
                            <p:childTnLst>
                              <p:par>
                                <p:cTn id="46" presetID="6" presetClass="entr" presetSubtype="16"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ircle(in)">
                                      <p:cBhvr>
                                        <p:cTn id="48" dur="2000"/>
                                        <p:tgtEl>
                                          <p:spTgt spid="20"/>
                                        </p:tgtEl>
                                      </p:cBhvr>
                                    </p:animEffect>
                                  </p:childTnLst>
                                </p:cTn>
                              </p:par>
                            </p:childTnLst>
                          </p:cTn>
                        </p:par>
                        <p:par>
                          <p:cTn id="49" fill="hold">
                            <p:stCondLst>
                              <p:cond delay="15000"/>
                            </p:stCondLst>
                            <p:childTnLst>
                              <p:par>
                                <p:cTn id="50" presetID="2" presetClass="entr" presetSubtype="8"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2000" fill="hold"/>
                                        <p:tgtEl>
                                          <p:spTgt spid="8"/>
                                        </p:tgtEl>
                                        <p:attrNameLst>
                                          <p:attrName>ppt_x</p:attrName>
                                        </p:attrNameLst>
                                      </p:cBhvr>
                                      <p:tavLst>
                                        <p:tav tm="0">
                                          <p:val>
                                            <p:strVal val="0-#ppt_w/2"/>
                                          </p:val>
                                        </p:tav>
                                        <p:tav tm="100000">
                                          <p:val>
                                            <p:strVal val="#ppt_x"/>
                                          </p:val>
                                        </p:tav>
                                      </p:tavLst>
                                    </p:anim>
                                    <p:anim calcmode="lin" valueType="num">
                                      <p:cBhvr additive="base">
                                        <p:cTn id="53" dur="20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2000" fill="hold"/>
                                        <p:tgtEl>
                                          <p:spTgt spid="7"/>
                                        </p:tgtEl>
                                        <p:attrNameLst>
                                          <p:attrName>ppt_x</p:attrName>
                                        </p:attrNameLst>
                                      </p:cBhvr>
                                      <p:tavLst>
                                        <p:tav tm="0">
                                          <p:val>
                                            <p:strVal val="1+#ppt_w/2"/>
                                          </p:val>
                                        </p:tav>
                                        <p:tav tm="100000">
                                          <p:val>
                                            <p:strVal val="#ppt_x"/>
                                          </p:val>
                                        </p:tav>
                                      </p:tavLst>
                                    </p:anim>
                                    <p:anim calcmode="lin" valueType="num">
                                      <p:cBhvr additive="base">
                                        <p:cTn id="57" dur="2000" fill="hold"/>
                                        <p:tgtEl>
                                          <p:spTgt spid="7"/>
                                        </p:tgtEl>
                                        <p:attrNameLst>
                                          <p:attrName>ppt_y</p:attrName>
                                        </p:attrNameLst>
                                      </p:cBhvr>
                                      <p:tavLst>
                                        <p:tav tm="0">
                                          <p:val>
                                            <p:strVal val="#ppt_y"/>
                                          </p:val>
                                        </p:tav>
                                        <p:tav tm="100000">
                                          <p:val>
                                            <p:strVal val="#ppt_y"/>
                                          </p:val>
                                        </p:tav>
                                      </p:tavLst>
                                    </p:anim>
                                  </p:childTnLst>
                                </p:cTn>
                              </p:par>
                            </p:childTnLst>
                          </p:cTn>
                        </p:par>
                        <p:par>
                          <p:cTn id="58" fill="hold">
                            <p:stCondLst>
                              <p:cond delay="17000"/>
                            </p:stCondLst>
                            <p:childTnLst>
                              <p:par>
                                <p:cTn id="59" presetID="2" presetClass="entr" presetSubtype="1"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2000" fill="hold"/>
                                        <p:tgtEl>
                                          <p:spTgt spid="9"/>
                                        </p:tgtEl>
                                        <p:attrNameLst>
                                          <p:attrName>ppt_x</p:attrName>
                                        </p:attrNameLst>
                                      </p:cBhvr>
                                      <p:tavLst>
                                        <p:tav tm="0">
                                          <p:val>
                                            <p:strVal val="#ppt_x"/>
                                          </p:val>
                                        </p:tav>
                                        <p:tav tm="100000">
                                          <p:val>
                                            <p:strVal val="#ppt_x"/>
                                          </p:val>
                                        </p:tav>
                                      </p:tavLst>
                                    </p:anim>
                                    <p:anim calcmode="lin" valueType="num">
                                      <p:cBhvr additive="base">
                                        <p:cTn id="62" dur="2000" fill="hold"/>
                                        <p:tgtEl>
                                          <p:spTgt spid="9"/>
                                        </p:tgtEl>
                                        <p:attrNameLst>
                                          <p:attrName>ppt_y</p:attrName>
                                        </p:attrNameLst>
                                      </p:cBhvr>
                                      <p:tavLst>
                                        <p:tav tm="0">
                                          <p:val>
                                            <p:strVal val="0-#ppt_h/2"/>
                                          </p:val>
                                        </p:tav>
                                        <p:tav tm="100000">
                                          <p:val>
                                            <p:strVal val="#ppt_y"/>
                                          </p:val>
                                        </p:tav>
                                      </p:tavLst>
                                    </p:anim>
                                  </p:childTnLst>
                                </p:cTn>
                              </p:par>
                            </p:childTnLst>
                          </p:cTn>
                        </p:par>
                        <p:par>
                          <p:cTn id="63" fill="hold">
                            <p:stCondLst>
                              <p:cond delay="19000"/>
                            </p:stCondLst>
                            <p:childTnLst>
                              <p:par>
                                <p:cTn id="64" presetID="4" presetClass="entr" presetSubtype="16" fill="hold"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ox(in)">
                                      <p:cBhvr>
                                        <p:cTn id="66" dur="2000"/>
                                        <p:tgtEl>
                                          <p:spTgt spid="16"/>
                                        </p:tgtEl>
                                      </p:cBhvr>
                                    </p:animEffect>
                                  </p:childTnLst>
                                </p:cTn>
                              </p:par>
                            </p:childTnLst>
                          </p:cTn>
                        </p:par>
                        <p:par>
                          <p:cTn id="67" fill="hold">
                            <p:stCondLst>
                              <p:cond delay="21000"/>
                            </p:stCondLst>
                            <p:childTnLst>
                              <p:par>
                                <p:cTn id="68" presetID="2" presetClass="entr" presetSubtype="4"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2000" fill="hold"/>
                                        <p:tgtEl>
                                          <p:spTgt spid="14"/>
                                        </p:tgtEl>
                                        <p:attrNameLst>
                                          <p:attrName>ppt_x</p:attrName>
                                        </p:attrNameLst>
                                      </p:cBhvr>
                                      <p:tavLst>
                                        <p:tav tm="0">
                                          <p:val>
                                            <p:strVal val="#ppt_x"/>
                                          </p:val>
                                        </p:tav>
                                        <p:tav tm="100000">
                                          <p:val>
                                            <p:strVal val="#ppt_x"/>
                                          </p:val>
                                        </p:tav>
                                      </p:tavLst>
                                    </p:anim>
                                    <p:anim calcmode="lin" valueType="num">
                                      <p:cBhvr additive="base">
                                        <p:cTn id="71" dur="2000" fill="hold"/>
                                        <p:tgtEl>
                                          <p:spTgt spid="14"/>
                                        </p:tgtEl>
                                        <p:attrNameLst>
                                          <p:attrName>ppt_y</p:attrName>
                                        </p:attrNameLst>
                                      </p:cBhvr>
                                      <p:tavLst>
                                        <p:tav tm="0">
                                          <p:val>
                                            <p:strVal val="1+#ppt_h/2"/>
                                          </p:val>
                                        </p:tav>
                                        <p:tav tm="100000">
                                          <p:val>
                                            <p:strVal val="#ppt_y"/>
                                          </p:val>
                                        </p:tav>
                                      </p:tavLst>
                                    </p:anim>
                                  </p:childTnLst>
                                </p:cTn>
                              </p:par>
                            </p:childTnLst>
                          </p:cTn>
                        </p:par>
                        <p:par>
                          <p:cTn id="72" fill="hold">
                            <p:stCondLst>
                              <p:cond delay="23000"/>
                            </p:stCondLst>
                            <p:childTnLst>
                              <p:par>
                                <p:cTn id="73" presetID="21" presetClass="entr" presetSubtype="4" fill="hold"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heel(4)">
                                      <p:cBhvr>
                                        <p:cTn id="75" dur="1000"/>
                                        <p:tgtEl>
                                          <p:spTgt spid="15"/>
                                        </p:tgtEl>
                                      </p:cBhvr>
                                    </p:animEffect>
                                  </p:childTnLst>
                                </p:cTn>
                              </p:par>
                            </p:childTnLst>
                          </p:cTn>
                        </p:par>
                        <p:par>
                          <p:cTn id="76" fill="hold">
                            <p:stCondLst>
                              <p:cond delay="24000"/>
                            </p:stCondLst>
                            <p:childTnLst>
                              <p:par>
                                <p:cTn id="77" presetID="18" presetClass="entr" presetSubtype="3"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strips(upRight)">
                                      <p:cBhvr>
                                        <p:cTn id="7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lumbus voy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293" y="548641"/>
            <a:ext cx="9200750" cy="57594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C28B6A-25A3-492A-8E10-80637D0E9429}"/>
              </a:ext>
            </a:extLst>
          </p:cNvPr>
          <p:cNvSpPr txBox="1"/>
          <p:nvPr/>
        </p:nvSpPr>
        <p:spPr>
          <a:xfrm>
            <a:off x="10026128" y="3428375"/>
            <a:ext cx="1662056" cy="1754326"/>
          </a:xfrm>
          <a:prstGeom prst="rect">
            <a:avLst/>
          </a:prstGeom>
          <a:noFill/>
        </p:spPr>
        <p:txBody>
          <a:bodyPr wrap="square" rtlCol="0">
            <a:spAutoFit/>
          </a:bodyPr>
          <a:lstStyle/>
          <a:p>
            <a:r>
              <a:rPr lang="en-US" dirty="0"/>
              <a:t>Notice that there is no landing on what is now the United States.</a:t>
            </a:r>
          </a:p>
        </p:txBody>
      </p:sp>
    </p:spTree>
    <p:extLst>
      <p:ext uri="{BB962C8B-B14F-4D97-AF65-F5344CB8AC3E}">
        <p14:creationId xmlns:p14="http://schemas.microsoft.com/office/powerpoint/2010/main" val="3444641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think about these statements?</a:t>
            </a: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839788" y="2596896"/>
            <a:ext cx="3932237" cy="3264154"/>
          </a:xfrm>
        </p:spPr>
        <p:txBody>
          <a:bodyPr>
            <a:normAutofit/>
          </a:bodyPr>
          <a:lstStyle/>
          <a:p>
            <a:r>
              <a:rPr lang="en-US" dirty="0"/>
              <a:t>“It appears to me, that the people are ingenious, and would be good servants and I am of opinion that they would very readily become Christians, as they appear to have no religion. They very quickly learn such words as are spoken to them. If it please our Lord, I intend at my return to carry home six of them to your Highnesses, that they may learn our language.”</a:t>
            </a:r>
          </a:p>
          <a:p>
            <a:endParaRPr lang="en-US" dirty="0"/>
          </a:p>
          <a:p>
            <a:r>
              <a:rPr lang="en-US" dirty="0"/>
              <a:t>“With 50 men we could subjugate them all and make them do whatever we want.” </a:t>
            </a:r>
          </a:p>
        </p:txBody>
      </p:sp>
      <p:pic>
        <p:nvPicPr>
          <p:cNvPr id="102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88" y="987425"/>
            <a:ext cx="5362121" cy="4416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130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76554"/>
          </a:xfrm>
        </p:spPr>
        <p:txBody>
          <a:bodyPr>
            <a:normAutofit/>
          </a:bodyPr>
          <a:lstStyle/>
          <a:p>
            <a:r>
              <a:rPr lang="en-US" dirty="0"/>
              <a:t>Let’s try these exercises!</a:t>
            </a:r>
            <a:br>
              <a:rPr lang="en-US" dirty="0"/>
            </a:br>
            <a:r>
              <a:rPr lang="en-US" sz="1600" dirty="0">
                <a:hlinkClick r:id="rId2"/>
              </a:rPr>
              <a:t>https://www.youtube.com/watch?v=_0jq7jIa34Y</a:t>
            </a:r>
            <a:r>
              <a:rPr lang="en-US" sz="1600" dirty="0"/>
              <a:t> (</a:t>
            </a:r>
            <a:r>
              <a:rPr lang="en-US" sz="1600" dirty="0" err="1"/>
              <a:t>Supaman</a:t>
            </a:r>
            <a:r>
              <a:rPr lang="en-US" sz="1600" dirty="0"/>
              <a:t>)</a:t>
            </a:r>
          </a:p>
        </p:txBody>
      </p:sp>
      <p:pic>
        <p:nvPicPr>
          <p:cNvPr id="5122" name="Picture 2" descr="Image may contain: tex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985237"/>
            <a:ext cx="4730120" cy="46578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6096000" y="1985237"/>
            <a:ext cx="5641848" cy="4657854"/>
          </a:xfrm>
          <a:prstGeom prst="rect">
            <a:avLst/>
          </a:prstGeom>
        </p:spPr>
      </p:pic>
    </p:spTree>
    <p:extLst>
      <p:ext uri="{BB962C8B-B14F-4D97-AF65-F5344CB8AC3E}">
        <p14:creationId xmlns:p14="http://schemas.microsoft.com/office/powerpoint/2010/main" val="3379671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p:cNvPicPr>
            <a:picLocks noGrp="1" noChangeAspect="1"/>
          </p:cNvPicPr>
          <p:nvPr>
            <p:ph type="pic" idx="1"/>
          </p:nvPr>
        </p:nvPicPr>
        <p:blipFill>
          <a:blip r:embed="rId2"/>
          <a:srcRect t="13176" b="13176"/>
          <a:stretch>
            <a:fillRect/>
          </a:stretch>
        </p:blipFill>
        <p:spPr>
          <a:xfrm>
            <a:off x="2589213" y="776633"/>
            <a:ext cx="8915400" cy="3854970"/>
          </a:xfrm>
          <a:prstGeom prst="rect">
            <a:avLst/>
          </a:prstGeo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18289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031865" y="3284850"/>
            <a:ext cx="2914650" cy="1571625"/>
          </a:xfrm>
          <a:prstGeom prst="rect">
            <a:avLst/>
          </a:prstGeom>
        </p:spPr>
      </p:pic>
      <p:pic>
        <p:nvPicPr>
          <p:cNvPr id="5" name="Picture Placeholder 4"/>
          <p:cNvPicPr>
            <a:picLocks noGrp="1" noChangeAspect="1"/>
          </p:cNvPicPr>
          <p:nvPr>
            <p:ph type="pic" idx="4294967295"/>
          </p:nvPr>
        </p:nvPicPr>
        <p:blipFill>
          <a:blip r:embed="rId3"/>
          <a:srcRect t="21140" b="21140"/>
          <a:stretch>
            <a:fillRect/>
          </a:stretch>
        </p:blipFill>
        <p:spPr>
          <a:xfrm>
            <a:off x="6130366" y="803173"/>
            <a:ext cx="4992687" cy="2159000"/>
          </a:xfrm>
          <a:prstGeom prst="rect">
            <a:avLst/>
          </a:prstGeom>
        </p:spPr>
      </p:pic>
      <p:pic>
        <p:nvPicPr>
          <p:cNvPr id="7" name="Picture 6"/>
          <p:cNvPicPr>
            <a:picLocks noChangeAspect="1"/>
          </p:cNvPicPr>
          <p:nvPr/>
        </p:nvPicPr>
        <p:blipFill>
          <a:blip r:embed="rId4"/>
          <a:stretch>
            <a:fillRect/>
          </a:stretch>
        </p:blipFill>
        <p:spPr>
          <a:xfrm>
            <a:off x="2858106" y="3284850"/>
            <a:ext cx="2521859" cy="3180344"/>
          </a:xfrm>
          <a:prstGeom prst="rect">
            <a:avLst/>
          </a:prstGeom>
        </p:spPr>
      </p:pic>
      <p:pic>
        <p:nvPicPr>
          <p:cNvPr id="6" name="Picture 5"/>
          <p:cNvPicPr>
            <a:picLocks noChangeAspect="1"/>
          </p:cNvPicPr>
          <p:nvPr/>
        </p:nvPicPr>
        <p:blipFill>
          <a:blip r:embed="rId5"/>
          <a:stretch>
            <a:fillRect/>
          </a:stretch>
        </p:blipFill>
        <p:spPr>
          <a:xfrm>
            <a:off x="2325946" y="803353"/>
            <a:ext cx="3388986" cy="2158820"/>
          </a:xfrm>
          <a:prstGeom prst="rect">
            <a:avLst/>
          </a:prstGeom>
        </p:spPr>
      </p:pic>
      <p:pic>
        <p:nvPicPr>
          <p:cNvPr id="9" name="Picture 8"/>
          <p:cNvPicPr>
            <a:picLocks noChangeAspect="1"/>
          </p:cNvPicPr>
          <p:nvPr/>
        </p:nvPicPr>
        <p:blipFill>
          <a:blip r:embed="rId6"/>
          <a:stretch>
            <a:fillRect/>
          </a:stretch>
        </p:blipFill>
        <p:spPr>
          <a:xfrm>
            <a:off x="7060440" y="5011491"/>
            <a:ext cx="2857500" cy="1600200"/>
          </a:xfrm>
          <a:prstGeom prst="rect">
            <a:avLst/>
          </a:prstGeom>
        </p:spPr>
      </p:pic>
    </p:spTree>
    <p:extLst>
      <p:ext uri="{BB962C8B-B14F-4D97-AF65-F5344CB8AC3E}">
        <p14:creationId xmlns:p14="http://schemas.microsoft.com/office/powerpoint/2010/main" val="1174897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halloweenscene.com/mm5/graphics/00000001/28236%20sexy%20indian%20maid.jpg"/>
          <p:cNvPicPr>
            <a:picLocks noChangeAspect="1" noChangeArrowheads="1"/>
          </p:cNvPicPr>
          <p:nvPr/>
        </p:nvPicPr>
        <p:blipFill>
          <a:blip r:embed="rId3" cstate="print"/>
          <a:srcRect/>
          <a:stretch>
            <a:fillRect/>
          </a:stretch>
        </p:blipFill>
        <p:spPr bwMode="auto">
          <a:xfrm>
            <a:off x="6934200" y="0"/>
            <a:ext cx="1447800" cy="2057400"/>
          </a:xfrm>
          <a:prstGeom prst="rect">
            <a:avLst/>
          </a:prstGeom>
          <a:noFill/>
          <a:ln w="9525">
            <a:noFill/>
            <a:miter lim="800000"/>
            <a:headEnd/>
            <a:tailEnd/>
          </a:ln>
        </p:spPr>
      </p:pic>
      <p:pic>
        <p:nvPicPr>
          <p:cNvPr id="6" name="Picture 6" descr="C:\Users\Joyce Rain Anderson\Pictures\Indian Stereotypes\7f7c_1[1].jpg"/>
          <p:cNvPicPr>
            <a:picLocks noChangeAspect="1" noChangeArrowheads="1"/>
          </p:cNvPicPr>
          <p:nvPr/>
        </p:nvPicPr>
        <p:blipFill>
          <a:blip r:embed="rId4" cstate="print"/>
          <a:srcRect/>
          <a:stretch>
            <a:fillRect/>
          </a:stretch>
        </p:blipFill>
        <p:spPr bwMode="auto">
          <a:xfrm>
            <a:off x="6400801" y="5181600"/>
            <a:ext cx="3364619" cy="1295400"/>
          </a:xfrm>
          <a:prstGeom prst="rect">
            <a:avLst/>
          </a:prstGeom>
          <a:noFill/>
          <a:ln w="9525">
            <a:noFill/>
            <a:miter lim="800000"/>
            <a:headEnd/>
            <a:tailEnd/>
          </a:ln>
        </p:spPr>
      </p:pic>
      <p:pic>
        <p:nvPicPr>
          <p:cNvPr id="7" name="Picture 27" descr="C:\Users\Joyce Rain Anderson\Pictures\Indian Stereotypes\images[6].jpg"/>
          <p:cNvPicPr>
            <a:picLocks noChangeAspect="1" noChangeArrowheads="1"/>
          </p:cNvPicPr>
          <p:nvPr/>
        </p:nvPicPr>
        <p:blipFill>
          <a:blip r:embed="rId5" cstate="print"/>
          <a:srcRect/>
          <a:stretch>
            <a:fillRect/>
          </a:stretch>
        </p:blipFill>
        <p:spPr bwMode="auto">
          <a:xfrm>
            <a:off x="3738340" y="304800"/>
            <a:ext cx="1038225" cy="2109788"/>
          </a:xfrm>
          <a:prstGeom prst="rect">
            <a:avLst/>
          </a:prstGeom>
          <a:noFill/>
          <a:ln w="9525">
            <a:noFill/>
            <a:miter lim="800000"/>
            <a:headEnd/>
            <a:tailEnd/>
          </a:ln>
        </p:spPr>
      </p:pic>
      <p:pic>
        <p:nvPicPr>
          <p:cNvPr id="1026" name="Picture 2" descr="http://thumbs3.ebaystatic.com/pict/3501652428108080_13.jpg"/>
          <p:cNvPicPr>
            <a:picLocks noChangeAspect="1" noChangeArrowheads="1"/>
          </p:cNvPicPr>
          <p:nvPr/>
        </p:nvPicPr>
        <p:blipFill>
          <a:blip r:embed="rId6" cstate="print"/>
          <a:srcRect/>
          <a:stretch>
            <a:fillRect/>
          </a:stretch>
        </p:blipFill>
        <p:spPr bwMode="auto">
          <a:xfrm>
            <a:off x="8229600" y="152400"/>
            <a:ext cx="1428750" cy="1905000"/>
          </a:xfrm>
          <a:prstGeom prst="rect">
            <a:avLst/>
          </a:prstGeom>
          <a:noFill/>
        </p:spPr>
      </p:pic>
      <p:pic>
        <p:nvPicPr>
          <p:cNvPr id="1030" name="Picture 6" descr="See full size image">
            <a:hlinkClick r:id="rId7"/>
          </p:cNvPr>
          <p:cNvPicPr>
            <a:picLocks noChangeAspect="1" noChangeArrowheads="1"/>
          </p:cNvPicPr>
          <p:nvPr/>
        </p:nvPicPr>
        <p:blipFill>
          <a:blip r:embed="rId8" cstate="print"/>
          <a:srcRect/>
          <a:stretch>
            <a:fillRect/>
          </a:stretch>
        </p:blipFill>
        <p:spPr bwMode="auto">
          <a:xfrm>
            <a:off x="1828800" y="5257800"/>
            <a:ext cx="1732598" cy="1295400"/>
          </a:xfrm>
          <a:prstGeom prst="rect">
            <a:avLst/>
          </a:prstGeom>
          <a:noFill/>
        </p:spPr>
      </p:pic>
      <p:pic>
        <p:nvPicPr>
          <p:cNvPr id="1032" name="Picture 8" descr="http://www.bluecorncomics.com/pics/pawneehd.jpg"/>
          <p:cNvPicPr>
            <a:picLocks noChangeAspect="1" noChangeArrowheads="1"/>
          </p:cNvPicPr>
          <p:nvPr/>
        </p:nvPicPr>
        <p:blipFill>
          <a:blip r:embed="rId9" cstate="print"/>
          <a:srcRect/>
          <a:stretch>
            <a:fillRect/>
          </a:stretch>
        </p:blipFill>
        <p:spPr bwMode="auto">
          <a:xfrm>
            <a:off x="3505201" y="2590800"/>
            <a:ext cx="3113181" cy="1654598"/>
          </a:xfrm>
          <a:prstGeom prst="rect">
            <a:avLst/>
          </a:prstGeom>
          <a:noFill/>
        </p:spPr>
      </p:pic>
      <p:pic>
        <p:nvPicPr>
          <p:cNvPr id="1034" name="Picture 10" descr="Child's Feather Indian Headdress (1 dz)"/>
          <p:cNvPicPr>
            <a:picLocks noChangeAspect="1" noChangeArrowheads="1"/>
          </p:cNvPicPr>
          <p:nvPr/>
        </p:nvPicPr>
        <p:blipFill>
          <a:blip r:embed="rId10" cstate="print"/>
          <a:srcRect/>
          <a:stretch>
            <a:fillRect/>
          </a:stretch>
        </p:blipFill>
        <p:spPr bwMode="auto">
          <a:xfrm>
            <a:off x="1524000" y="0"/>
            <a:ext cx="1524000" cy="1409700"/>
          </a:xfrm>
          <a:prstGeom prst="rect">
            <a:avLst/>
          </a:prstGeom>
          <a:noFill/>
        </p:spPr>
      </p:pic>
      <p:pic>
        <p:nvPicPr>
          <p:cNvPr id="1036" name="Picture 12" descr="http://images.teamsugar.com/files/users/1/16245/36_2007/mk96.jpg">
            <a:hlinkClick r:id="rId11"/>
          </p:cNvPr>
          <p:cNvPicPr>
            <a:picLocks noChangeAspect="1" noChangeArrowheads="1"/>
          </p:cNvPicPr>
          <p:nvPr/>
        </p:nvPicPr>
        <p:blipFill>
          <a:blip r:embed="rId12" cstate="print"/>
          <a:srcRect/>
          <a:stretch>
            <a:fillRect/>
          </a:stretch>
        </p:blipFill>
        <p:spPr bwMode="auto">
          <a:xfrm>
            <a:off x="3505200" y="4572000"/>
            <a:ext cx="2694214" cy="2057400"/>
          </a:xfrm>
          <a:prstGeom prst="rect">
            <a:avLst/>
          </a:prstGeom>
          <a:noFill/>
        </p:spPr>
      </p:pic>
      <p:pic>
        <p:nvPicPr>
          <p:cNvPr id="14" name="Picture 4" descr="http://u.univision.com/contentroot/uol/art/images/ent/fam/2005/05/pa_apache_paulina01.jpg"/>
          <p:cNvPicPr>
            <a:picLocks noChangeAspect="1" noChangeArrowheads="1"/>
          </p:cNvPicPr>
          <p:nvPr/>
        </p:nvPicPr>
        <p:blipFill>
          <a:blip r:embed="rId13" cstate="print"/>
          <a:srcRect/>
          <a:stretch>
            <a:fillRect/>
          </a:stretch>
        </p:blipFill>
        <p:spPr bwMode="auto">
          <a:xfrm>
            <a:off x="1828800" y="2819400"/>
            <a:ext cx="1479550" cy="1905000"/>
          </a:xfrm>
          <a:prstGeom prst="rect">
            <a:avLst/>
          </a:prstGeom>
          <a:noFill/>
          <a:ln w="9525">
            <a:noFill/>
            <a:miter lim="800000"/>
            <a:headEnd/>
            <a:tailEnd/>
          </a:ln>
        </p:spPr>
      </p:pic>
      <p:pic>
        <p:nvPicPr>
          <p:cNvPr id="12292" name="Picture 4" descr="https://encrypted-tbn0.gstatic.com/images?q=tbn:ANd9GcRWpZIDDdgXvOtgOUhHJs5klab2pfv-_9ypFvlRfNm2BKrEBrsF"/>
          <p:cNvPicPr>
            <a:picLocks noChangeAspect="1" noChangeArrowheads="1"/>
          </p:cNvPicPr>
          <p:nvPr/>
        </p:nvPicPr>
        <p:blipFill>
          <a:blip r:embed="rId14" cstate="print"/>
          <a:srcRect/>
          <a:stretch>
            <a:fillRect/>
          </a:stretch>
        </p:blipFill>
        <p:spPr bwMode="auto">
          <a:xfrm>
            <a:off x="6781801" y="2590800"/>
            <a:ext cx="2733675" cy="1676400"/>
          </a:xfrm>
          <a:prstGeom prst="rect">
            <a:avLst/>
          </a:prstGeom>
          <a:noFill/>
        </p:spPr>
      </p:pic>
      <p:pic>
        <p:nvPicPr>
          <p:cNvPr id="4" name="Picture 2" descr="http://3.bp.blogspot.com/-tYPOkSUOfeQ/UEzloBpKgfI/AAAAAAAABaM/1CJvpePIi0Y/s400/collage1.jpg">
            <a:hlinkClick r:id="rId15"/>
          </p:cNvPr>
          <p:cNvPicPr>
            <a:picLocks noChangeAspect="1" noChangeArrowheads="1"/>
          </p:cNvPicPr>
          <p:nvPr/>
        </p:nvPicPr>
        <p:blipFill>
          <a:blip r:embed="rId16" cstate="print"/>
          <a:srcRect/>
          <a:stretch>
            <a:fillRect/>
          </a:stretch>
        </p:blipFill>
        <p:spPr bwMode="auto">
          <a:xfrm>
            <a:off x="4776565" y="304800"/>
            <a:ext cx="2250201" cy="1676400"/>
          </a:xfrm>
          <a:prstGeom prst="rect">
            <a:avLst/>
          </a:prstGeom>
          <a:noFill/>
        </p:spPr>
      </p:pic>
      <p:pic>
        <p:nvPicPr>
          <p:cNvPr id="3" name="Picture 2" descr="http://d1jrw5jterzxwu.cloudfront.net/sites/default/files/styles/article_header_image/public/article_media/coachella-hipster-headdress-feat.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784351" y="1524001"/>
            <a:ext cx="1900051"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000"/>
                            </p:stCondLst>
                            <p:childTnLst>
                              <p:par>
                                <p:cTn id="9" presetID="18" presetClass="entr" presetSubtype="3"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upRight)">
                                      <p:cBhvr>
                                        <p:cTn id="11" dur="2000"/>
                                        <p:tgtEl>
                                          <p:spTgt spid="6"/>
                                        </p:tgtEl>
                                      </p:cBhvr>
                                    </p:animEffect>
                                  </p:childTnLst>
                                </p:cTn>
                              </p:par>
                              <p:par>
                                <p:cTn id="12" presetID="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2000" fill="hold"/>
                                        <p:tgtEl>
                                          <p:spTgt spid="7"/>
                                        </p:tgtEl>
                                        <p:attrNameLst>
                                          <p:attrName>ppt_x</p:attrName>
                                        </p:attrNameLst>
                                      </p:cBhvr>
                                      <p:tavLst>
                                        <p:tav tm="0">
                                          <p:val>
                                            <p:strVal val="#ppt_x"/>
                                          </p:val>
                                        </p:tav>
                                        <p:tav tm="100000">
                                          <p:val>
                                            <p:strVal val="#ppt_x"/>
                                          </p:val>
                                        </p:tav>
                                      </p:tavLst>
                                    </p:anim>
                                    <p:anim calcmode="lin" valueType="num">
                                      <p:cBhvr additive="base">
                                        <p:cTn id="15" dur="2000" fill="hold"/>
                                        <p:tgtEl>
                                          <p:spTgt spid="7"/>
                                        </p:tgtEl>
                                        <p:attrNameLst>
                                          <p:attrName>ppt_y</p:attrName>
                                        </p:attrNameLst>
                                      </p:cBhvr>
                                      <p:tavLst>
                                        <p:tav tm="0">
                                          <p:val>
                                            <p:strVal val="1+#ppt_h/2"/>
                                          </p:val>
                                        </p:tav>
                                        <p:tav tm="100000">
                                          <p:val>
                                            <p:strVal val="#ppt_y"/>
                                          </p:val>
                                        </p:tav>
                                      </p:tavLst>
                                    </p:anim>
                                  </p:childTnLst>
                                </p:cTn>
                              </p:par>
                            </p:childTnLst>
                          </p:cTn>
                        </p:par>
                        <p:par>
                          <p:cTn id="16" fill="hold">
                            <p:stCondLst>
                              <p:cond delay="4000"/>
                            </p:stCondLst>
                            <p:childTnLst>
                              <p:par>
                                <p:cTn id="17" presetID="5" presetClass="entr" presetSubtype="1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6914" y="764373"/>
            <a:ext cx="10069286" cy="1293028"/>
          </a:xfrm>
        </p:spPr>
        <p:txBody>
          <a:bodyPr/>
          <a:lstStyle/>
          <a:p>
            <a:pPr algn="ctr"/>
            <a:r>
              <a:rPr lang="en-US" sz="3200" dirty="0"/>
              <a:t>1575 Vespucci’s image of the “new world” </a:t>
            </a:r>
          </a:p>
        </p:txBody>
      </p:sp>
      <p:pic>
        <p:nvPicPr>
          <p:cNvPr id="4" name="Content Placeholder 4" descr="Stradanus_America[1].jpg"/>
          <p:cNvPicPr>
            <a:picLocks noGrp="1" noChangeAspect="1"/>
          </p:cNvPicPr>
          <p:nvPr>
            <p:ph idx="4294967295"/>
          </p:nvPr>
        </p:nvPicPr>
        <p:blipFill>
          <a:blip r:embed="rId3" cstate="print"/>
          <a:srcRect/>
          <a:stretch>
            <a:fillRect/>
          </a:stretch>
        </p:blipFill>
        <p:spPr bwMode="auto">
          <a:xfrm>
            <a:off x="2554515" y="1747611"/>
            <a:ext cx="6858000" cy="4814888"/>
          </a:xfrm>
          <a:prstGeom prst="rect">
            <a:avLst/>
          </a:prstGeom>
          <a:noFill/>
          <a:ln w="9525">
            <a:noFill/>
            <a:miter lim="800000"/>
            <a:headEnd/>
            <a:tailEnd/>
          </a:ln>
        </p:spPr>
      </p:pic>
    </p:spTree>
    <p:extLst>
      <p:ext uri="{BB962C8B-B14F-4D97-AF65-F5344CB8AC3E}">
        <p14:creationId xmlns:p14="http://schemas.microsoft.com/office/powerpoint/2010/main" val="2531012595"/>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200" dirty="0"/>
              <a:t>         1872 John </a:t>
            </a:r>
            <a:r>
              <a:rPr lang="en-US" sz="3200" dirty="0" err="1"/>
              <a:t>Gast’s</a:t>
            </a:r>
            <a:r>
              <a:rPr lang="en-US" sz="3200" dirty="0"/>
              <a:t> “American     </a:t>
            </a:r>
            <a:br>
              <a:rPr lang="en-US" sz="3200" dirty="0"/>
            </a:br>
            <a:r>
              <a:rPr lang="en-US" sz="3200" dirty="0"/>
              <a:t>           Progress”=Manifest Destiny</a:t>
            </a:r>
          </a:p>
        </p:txBody>
      </p:sp>
      <p:pic>
        <p:nvPicPr>
          <p:cNvPr id="4" name="Picture 2" descr="http://www.bluecorncomics.com/pics/progress.jpg"/>
          <p:cNvPicPr>
            <a:picLocks noChangeAspect="1" noChangeArrowheads="1"/>
          </p:cNvPicPr>
          <p:nvPr/>
        </p:nvPicPr>
        <p:blipFill>
          <a:blip r:embed="rId3" cstate="print"/>
          <a:srcRect/>
          <a:stretch>
            <a:fillRect/>
          </a:stretch>
        </p:blipFill>
        <p:spPr bwMode="auto">
          <a:xfrm>
            <a:off x="2750457" y="1926772"/>
            <a:ext cx="6807427" cy="4800599"/>
          </a:xfrm>
          <a:prstGeom prst="rect">
            <a:avLst/>
          </a:prstGeom>
          <a:noFill/>
          <a:ln w="9525">
            <a:noFill/>
            <a:miter lim="800000"/>
            <a:headEnd/>
            <a:tailEnd/>
          </a:ln>
        </p:spPr>
      </p:pic>
    </p:spTree>
    <p:extLst>
      <p:ext uri="{BB962C8B-B14F-4D97-AF65-F5344CB8AC3E}">
        <p14:creationId xmlns:p14="http://schemas.microsoft.com/office/powerpoint/2010/main" val="2427890448"/>
      </p:ext>
    </p:extLst>
  </p:cSld>
  <p:clrMapOvr>
    <a:masterClrMapping/>
  </p:clrMapOvr>
  <p:transition advClick="0" advTm="4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Image result for mayflow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2925" y="1120257"/>
            <a:ext cx="3465807" cy="230633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ile:Bunker Hill Monument Bos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007" y="4026284"/>
            <a:ext cx="1363521" cy="202503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age result for lexington and conco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300" y="4026285"/>
            <a:ext cx="3150048" cy="2025031"/>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plymouth r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9924" y="1050170"/>
            <a:ext cx="3600269" cy="2280171"/>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Image result for paul revere midnight ri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2424" y="4026285"/>
            <a:ext cx="2025031" cy="202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50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040"/>
            <a:ext cx="7239000" cy="975360"/>
          </a:xfrm>
        </p:spPr>
        <p:txBody>
          <a:bodyPr>
            <a:noAutofit/>
          </a:bodyPr>
          <a:lstStyle/>
          <a:p>
            <a:pPr algn="ctr"/>
            <a:r>
              <a:rPr lang="en-US" sz="2800" dirty="0"/>
              <a:t>(</a:t>
            </a:r>
            <a:r>
              <a:rPr lang="en-US" sz="2400" dirty="0"/>
              <a:t>Massasoit’s)1621 Peace Treaty (March 22/April 1, 1621 &amp; September 13, 1621</a:t>
            </a:r>
            <a:endParaRPr lang="en-US" sz="2800" dirty="0"/>
          </a:p>
        </p:txBody>
      </p:sp>
      <p:sp>
        <p:nvSpPr>
          <p:cNvPr id="3" name="Content Placeholder 2"/>
          <p:cNvSpPr>
            <a:spLocks noGrp="1"/>
          </p:cNvSpPr>
          <p:nvPr>
            <p:ph idx="1"/>
          </p:nvPr>
        </p:nvSpPr>
        <p:spPr>
          <a:xfrm>
            <a:off x="1981200" y="1447800"/>
            <a:ext cx="7239000" cy="5181600"/>
          </a:xfrm>
        </p:spPr>
        <p:txBody>
          <a:bodyPr>
            <a:normAutofit fontScale="55000" lnSpcReduction="20000"/>
          </a:bodyPr>
          <a:lstStyle/>
          <a:p>
            <a:pPr algn="ctr">
              <a:buNone/>
            </a:pPr>
            <a:r>
              <a:rPr lang="en-US" sz="2900" dirty="0"/>
              <a:t>TERMS OF THE TREATY</a:t>
            </a:r>
          </a:p>
          <a:p>
            <a:pPr>
              <a:buNone/>
            </a:pPr>
            <a:r>
              <a:rPr lang="en-US" sz="2900" dirty="0"/>
              <a:t>Following the introductory ceremonies, Carver and Massasoit</a:t>
            </a:r>
          </a:p>
          <a:p>
            <a:pPr algn="ctr">
              <a:buNone/>
            </a:pPr>
            <a:r>
              <a:rPr lang="en-US" sz="2900" dirty="0" err="1"/>
              <a:t>Ousamequin</a:t>
            </a:r>
            <a:r>
              <a:rPr lang="en-US" sz="2900" dirty="0"/>
              <a:t> agreed upon the terms of a peace treaty between the Pilgrims and the Pokanokets. The treaty of mutual support they negotiated said in part:</a:t>
            </a:r>
          </a:p>
          <a:p>
            <a:r>
              <a:rPr lang="en-US" sz="2900" dirty="0"/>
              <a:t>1. That he nor any of his should do hurt to any of their people.</a:t>
            </a:r>
          </a:p>
          <a:p>
            <a:r>
              <a:rPr lang="en-US" sz="2900" dirty="0"/>
              <a:t>2. That if any of his did hurt any of theirs, he should send the offender, that they might punish him.</a:t>
            </a:r>
          </a:p>
          <a:p>
            <a:r>
              <a:rPr lang="en-US" sz="2900" dirty="0"/>
              <a:t>3. That if anything were taken away from any of theirs, he should cause it to be restored; and they should do the like to his.</a:t>
            </a:r>
          </a:p>
          <a:p>
            <a:r>
              <a:rPr lang="en-US" sz="2900" dirty="0"/>
              <a:t>4. If any did unjustly war against him, they would aid him; if any did war against them, he should aid them.</a:t>
            </a:r>
          </a:p>
          <a:p>
            <a:r>
              <a:rPr lang="en-US" sz="2900" dirty="0"/>
              <a:t>5. He should send to his neighbors confederates to certify them of this, that they might not wrong them, but might be likewise compromised in the conditions of peace.</a:t>
            </a:r>
          </a:p>
          <a:p>
            <a:r>
              <a:rPr lang="en-US" sz="2900" dirty="0"/>
              <a:t>6. That when their men came to them, they should leave their bows and arrows behind them.</a:t>
            </a:r>
          </a:p>
          <a:p>
            <a:r>
              <a:rPr lang="en-US" sz="2900" dirty="0"/>
              <a:t>7. That King James would esteem Massasoit (</a:t>
            </a:r>
            <a:r>
              <a:rPr lang="en-US" sz="2900" dirty="0" err="1"/>
              <a:t>Ousamequin</a:t>
            </a:r>
            <a:r>
              <a:rPr lang="en-US" sz="2900" dirty="0"/>
              <a:t>) as his friend and ally.</a:t>
            </a:r>
          </a:p>
          <a:p>
            <a:endParaRPr lang="en-US" dirty="0"/>
          </a:p>
        </p:txBody>
      </p:sp>
    </p:spTree>
    <p:extLst>
      <p:ext uri="{BB962C8B-B14F-4D97-AF65-F5344CB8AC3E}">
        <p14:creationId xmlns:p14="http://schemas.microsoft.com/office/powerpoint/2010/main" val="1572798784"/>
      </p:ext>
    </p:extLst>
  </p:cSld>
  <p:clrMapOvr>
    <a:masterClrMapping/>
  </p:clrMapOvr>
</p:sld>
</file>

<file path=ppt/theme/theme1.xml><?xml version="1.0" encoding="utf-8"?>
<a:theme xmlns:a="http://schemas.openxmlformats.org/drawingml/2006/main" name="Wisp">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2641</TotalTime>
  <Words>1134</Words>
  <Application>Microsoft Office PowerPoint</Application>
  <PresentationFormat>Widescreen</PresentationFormat>
  <Paragraphs>69</Paragraphs>
  <Slides>44</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Aharoni</vt:lpstr>
      <vt:lpstr>AR CENA</vt:lpstr>
      <vt:lpstr>Arial</vt:lpstr>
      <vt:lpstr>Calibri</vt:lpstr>
      <vt:lpstr>Century Gothic</vt:lpstr>
      <vt:lpstr>Wingdings 3</vt:lpstr>
      <vt:lpstr>Wisp</vt:lpstr>
      <vt:lpstr>“We are still here”: Indigenous Perspectives in the Classroom</vt:lpstr>
      <vt:lpstr>Wunnee keesuq</vt:lpstr>
      <vt:lpstr>we all know what indians look and act like</vt:lpstr>
      <vt:lpstr>PowerPoint Presentation</vt:lpstr>
      <vt:lpstr>PowerPoint Presentation</vt:lpstr>
      <vt:lpstr>1575 Vespucci’s image of the “new world” </vt:lpstr>
      <vt:lpstr>         1872 John Gast’s “American                 Progress”=Manifest Destiny</vt:lpstr>
      <vt:lpstr>PowerPoint Presentation</vt:lpstr>
      <vt:lpstr>(Massasoit’s)1621 Peace Treaty (March 22/April 1, 1621 &amp; September 13, 1621</vt:lpstr>
      <vt:lpstr>Mass Bay And Massachusetts seals</vt:lpstr>
      <vt:lpstr>Myles Standish and Men Marching to Wessagussett to Murder Natives There</vt:lpstr>
      <vt:lpstr>                               John Eliot’s                             Mission to the Indians</vt:lpstr>
      <vt:lpstr>PowerPoint Presentation</vt:lpstr>
      <vt:lpstr>PowerPoint Presentation</vt:lpstr>
      <vt:lpstr>PowerPoint Presentation</vt:lpstr>
      <vt:lpstr>PowerPoint Presentation</vt:lpstr>
      <vt:lpstr>Metacom/King Philip</vt:lpstr>
      <vt:lpstr>PowerPoint Presentation</vt:lpstr>
      <vt:lpstr>       </vt:lpstr>
      <vt:lpstr>PowerPoint Presentation</vt:lpstr>
      <vt:lpstr>PowerPoint Presentation</vt:lpstr>
      <vt:lpstr>Satucket Purchase 1649 (7 miles in every way)</vt:lpstr>
      <vt:lpstr>Massaquatuckquett &gt; Saughquatuckquett &gt; Satucket </vt:lpstr>
      <vt:lpstr>So what do you know about Native history and spaces in Hingham?</vt:lpstr>
      <vt:lpstr>PowerPoint Presentation</vt:lpstr>
      <vt:lpstr>Rhetorical Mapping</vt:lpstr>
      <vt:lpstr>PowerPoint Presentation</vt:lpstr>
      <vt:lpstr>PowerPoint Presentation</vt:lpstr>
      <vt:lpstr>Origins of Corn</vt:lpstr>
      <vt:lpstr>PowerPoint Presentation</vt:lpstr>
      <vt:lpstr>Grinding Corn at the Wampanoag Homesite  Plimoth Plantation</vt:lpstr>
      <vt:lpstr>PowerPoint Presentation</vt:lpstr>
      <vt:lpstr>PowerPoint Presentation</vt:lpstr>
      <vt:lpstr>PowerPoint Presentation</vt:lpstr>
      <vt:lpstr>PowerPoint Presentation</vt:lpstr>
      <vt:lpstr>PowerPoint Presentation</vt:lpstr>
      <vt:lpstr>Problematic Holidays</vt:lpstr>
      <vt:lpstr>How would you feel if someone walked into your home and claimed everything for themselves?</vt:lpstr>
      <vt:lpstr>Discovery</vt:lpstr>
      <vt:lpstr>PowerPoint Presentation</vt:lpstr>
      <vt:lpstr>What do you think about these statements?</vt:lpstr>
      <vt:lpstr>Let’s try these exercises! https://www.youtube.com/watch?v=_0jq7jIa34Y (Supaman)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are still here”: Indigenous Perspectives in the Classroom</dc:title>
  <dc:creator>Joyce Rain Anderson</dc:creator>
  <cp:lastModifiedBy>Joyce Rain Anderson</cp:lastModifiedBy>
  <cp:revision>16</cp:revision>
  <cp:lastPrinted>2019-10-10T22:43:57Z</cp:lastPrinted>
  <dcterms:created xsi:type="dcterms:W3CDTF">2019-10-09T22:51:11Z</dcterms:created>
  <dcterms:modified xsi:type="dcterms:W3CDTF">2019-11-04T00:03:48Z</dcterms:modified>
</cp:coreProperties>
</file>