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9"/>
  </p:notesMasterIdLst>
  <p:handoutMasterIdLst>
    <p:handoutMasterId r:id="rId30"/>
  </p:handoutMasterIdLst>
  <p:sldIdLst>
    <p:sldId id="256" r:id="rId2"/>
    <p:sldId id="308" r:id="rId3"/>
    <p:sldId id="282" r:id="rId4"/>
    <p:sldId id="297" r:id="rId5"/>
    <p:sldId id="298" r:id="rId6"/>
    <p:sldId id="278" r:id="rId7"/>
    <p:sldId id="277" r:id="rId8"/>
    <p:sldId id="257" r:id="rId9"/>
    <p:sldId id="279" r:id="rId10"/>
    <p:sldId id="320" r:id="rId11"/>
    <p:sldId id="304" r:id="rId12"/>
    <p:sldId id="299" r:id="rId13"/>
    <p:sldId id="280" r:id="rId14"/>
    <p:sldId id="312" r:id="rId15"/>
    <p:sldId id="322" r:id="rId16"/>
    <p:sldId id="324" r:id="rId17"/>
    <p:sldId id="325" r:id="rId18"/>
    <p:sldId id="307" r:id="rId19"/>
    <p:sldId id="323" r:id="rId20"/>
    <p:sldId id="286" r:id="rId21"/>
    <p:sldId id="326" r:id="rId22"/>
    <p:sldId id="270" r:id="rId23"/>
    <p:sldId id="266" r:id="rId24"/>
    <p:sldId id="315" r:id="rId25"/>
    <p:sldId id="261" r:id="rId26"/>
    <p:sldId id="305" r:id="rId27"/>
    <p:sldId id="317" r:id="rId28"/>
  </p:sldIdLst>
  <p:sldSz cx="12192000" cy="6858000"/>
  <p:notesSz cx="6858000" cy="93138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4" autoAdjust="0"/>
    <p:restoredTop sz="94660"/>
  </p:normalViewPr>
  <p:slideViewPr>
    <p:cSldViewPr snapToGrid="0">
      <p:cViewPr varScale="1">
        <p:scale>
          <a:sx n="66" d="100"/>
          <a:sy n="66" d="100"/>
        </p:scale>
        <p:origin x="64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3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7311"/>
          </a:xfrm>
          <a:prstGeom prst="rect">
            <a:avLst/>
          </a:prstGeom>
        </p:spPr>
        <p:txBody>
          <a:bodyPr vert="horz" lIns="91440" tIns="45720" rIns="91440" bIns="45720" rtlCol="0"/>
          <a:lstStyle>
            <a:lvl1pPr algn="r">
              <a:defRPr sz="1200"/>
            </a:lvl1pPr>
          </a:lstStyle>
          <a:p>
            <a:fld id="{0610881E-D5C8-4064-A4B0-84CAE867EA92}" type="datetimeFigureOut">
              <a:rPr lang="en-US" smtClean="0"/>
              <a:t>5/17/2018</a:t>
            </a:fld>
            <a:endParaRPr lang="en-US"/>
          </a:p>
        </p:txBody>
      </p:sp>
      <p:sp>
        <p:nvSpPr>
          <p:cNvPr id="4" name="Footer Placeholder 3"/>
          <p:cNvSpPr>
            <a:spLocks noGrp="1"/>
          </p:cNvSpPr>
          <p:nvPr>
            <p:ph type="ftr" sz="quarter" idx="2"/>
          </p:nvPr>
        </p:nvSpPr>
        <p:spPr>
          <a:xfrm>
            <a:off x="0" y="8846554"/>
            <a:ext cx="2971800" cy="46731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46554"/>
            <a:ext cx="2971800" cy="467310"/>
          </a:xfrm>
          <a:prstGeom prst="rect">
            <a:avLst/>
          </a:prstGeom>
        </p:spPr>
        <p:txBody>
          <a:bodyPr vert="horz" lIns="91440" tIns="45720" rIns="91440" bIns="45720" rtlCol="0" anchor="b"/>
          <a:lstStyle>
            <a:lvl1pPr algn="r">
              <a:defRPr sz="1200"/>
            </a:lvl1pPr>
          </a:lstStyle>
          <a:p>
            <a:fld id="{FBFE8079-5B0C-4C36-948C-D0210179F125}" type="slidenum">
              <a:rPr lang="en-US" smtClean="0"/>
              <a:t>‹#›</a:t>
            </a:fld>
            <a:endParaRPr lang="en-US"/>
          </a:p>
        </p:txBody>
      </p:sp>
    </p:spTree>
    <p:extLst>
      <p:ext uri="{BB962C8B-B14F-4D97-AF65-F5344CB8AC3E}">
        <p14:creationId xmlns:p14="http://schemas.microsoft.com/office/powerpoint/2010/main" val="40462019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3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7311"/>
          </a:xfrm>
          <a:prstGeom prst="rect">
            <a:avLst/>
          </a:prstGeom>
        </p:spPr>
        <p:txBody>
          <a:bodyPr vert="horz" lIns="91440" tIns="45720" rIns="91440" bIns="45720" rtlCol="0"/>
          <a:lstStyle>
            <a:lvl1pPr algn="r">
              <a:defRPr sz="1200"/>
            </a:lvl1pPr>
          </a:lstStyle>
          <a:p>
            <a:fld id="{A39EF89D-9ECE-42F9-B85B-B31554011E9C}" type="datetimeFigureOut">
              <a:rPr lang="en-US" smtClean="0"/>
              <a:t>5/17/2018</a:t>
            </a:fld>
            <a:endParaRPr lang="en-US"/>
          </a:p>
        </p:txBody>
      </p:sp>
      <p:sp>
        <p:nvSpPr>
          <p:cNvPr id="4" name="Slide Image Placeholder 3"/>
          <p:cNvSpPr>
            <a:spLocks noGrp="1" noRot="1" noChangeAspect="1"/>
          </p:cNvSpPr>
          <p:nvPr>
            <p:ph type="sldImg" idx="2"/>
          </p:nvPr>
        </p:nvSpPr>
        <p:spPr>
          <a:xfrm>
            <a:off x="635000" y="1163638"/>
            <a:ext cx="5588000" cy="31432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82296"/>
            <a:ext cx="5486400" cy="366733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6554"/>
            <a:ext cx="2971800" cy="46731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46554"/>
            <a:ext cx="2971800" cy="467310"/>
          </a:xfrm>
          <a:prstGeom prst="rect">
            <a:avLst/>
          </a:prstGeom>
        </p:spPr>
        <p:txBody>
          <a:bodyPr vert="horz" lIns="91440" tIns="45720" rIns="91440" bIns="45720" rtlCol="0" anchor="b"/>
          <a:lstStyle>
            <a:lvl1pPr algn="r">
              <a:defRPr sz="1200"/>
            </a:lvl1pPr>
          </a:lstStyle>
          <a:p>
            <a:fld id="{009BC569-0AB5-4BB7-AB21-73320B23F407}" type="slidenum">
              <a:rPr lang="en-US" smtClean="0"/>
              <a:t>‹#›</a:t>
            </a:fld>
            <a:endParaRPr lang="en-US"/>
          </a:p>
        </p:txBody>
      </p:sp>
    </p:spTree>
    <p:extLst>
      <p:ext uri="{BB962C8B-B14F-4D97-AF65-F5344CB8AC3E}">
        <p14:creationId xmlns:p14="http://schemas.microsoft.com/office/powerpoint/2010/main" val="883153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en.wikipedia.org/wiki/Garrison" TargetMode="External"/><Relationship Id="rId13" Type="http://schemas.openxmlformats.org/officeDocument/2006/relationships/hyperlink" Target="https://en.wikipedia.org/wiki/Reverend_James_Keith_Parsonage#cite_note-4" TargetMode="External"/><Relationship Id="rId3" Type="http://schemas.openxmlformats.org/officeDocument/2006/relationships/hyperlink" Target="https://en.wikipedia.org/wiki/Parsonage" TargetMode="External"/><Relationship Id="rId7" Type="http://schemas.openxmlformats.org/officeDocument/2006/relationships/hyperlink" Target="https://en.wikipedia.org/wiki/Colony" TargetMode="External"/><Relationship Id="rId12" Type="http://schemas.openxmlformats.org/officeDocument/2006/relationships/hyperlink" Target="https://en.wikipedia.org/wiki/Reverend_James_Keith_Parsonage#cite_note-Schultz-3"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en.wikipedia.org/wiki/Massasoit" TargetMode="External"/><Relationship Id="rId11" Type="http://schemas.openxmlformats.org/officeDocument/2006/relationships/hyperlink" Target="https://en.wikipedia.org/wiki/Reverend_James_Keith_Parsonage#cite_note-OBHS_Publ-1" TargetMode="External"/><Relationship Id="rId5" Type="http://schemas.openxmlformats.org/officeDocument/2006/relationships/hyperlink" Target="https://en.wikipedia.org/wiki/Reverend_James_Keith_Parsonage#cite_note-2" TargetMode="External"/><Relationship Id="rId10" Type="http://schemas.openxmlformats.org/officeDocument/2006/relationships/hyperlink" Target="https://en.wikipedia.org/wiki/King_Philip's_War" TargetMode="External"/><Relationship Id="rId4" Type="http://schemas.openxmlformats.org/officeDocument/2006/relationships/hyperlink" Target="https://en.wikipedia.org/wiki/West_Bridgewater,_Massachusetts" TargetMode="External"/><Relationship Id="rId9" Type="http://schemas.openxmlformats.org/officeDocument/2006/relationships/hyperlink" Target="https://en.wikipedia.org/wiki/Metacome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At the university, we’re working to change that, to tell a story that includes and, dare one say, privileges Indigenous peoples of southeast Massachusetts. The university’s powwow is a community event and the Ethnic and Indigenous Studies Program works to reclaim Native space through speakers, book clubs, and growing a Three Sisters garden each year. All work to strengthen the university’s relationships with local Indigenous peoples, acknowledging we are built upon their lands. By far the most powerful marker of this relationship will be our 2020 Wampanoag history conference to tell the story from a Wampanoag perspective. </a:t>
            </a:r>
            <a:endParaRPr lang="en-US" dirty="0"/>
          </a:p>
        </p:txBody>
      </p:sp>
      <p:sp>
        <p:nvSpPr>
          <p:cNvPr id="4" name="Slide Number Placeholder 3"/>
          <p:cNvSpPr>
            <a:spLocks noGrp="1"/>
          </p:cNvSpPr>
          <p:nvPr>
            <p:ph type="sldNum" sz="quarter" idx="10"/>
          </p:nvPr>
        </p:nvSpPr>
        <p:spPr/>
        <p:txBody>
          <a:bodyPr/>
          <a:lstStyle/>
          <a:p>
            <a:fld id="{009BC569-0AB5-4BB7-AB21-73320B23F407}" type="slidenum">
              <a:rPr lang="en-US" smtClean="0"/>
              <a:t>18</a:t>
            </a:fld>
            <a:endParaRPr lang="en-US"/>
          </a:p>
        </p:txBody>
      </p:sp>
    </p:spTree>
    <p:extLst>
      <p:ext uri="{BB962C8B-B14F-4D97-AF65-F5344CB8AC3E}">
        <p14:creationId xmlns:p14="http://schemas.microsoft.com/office/powerpoint/2010/main" val="3645913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Right around the corner from the Museum Building is the second holding of the OBHS: the home and parsonage of Reverend James Keith, also known as the "Keith House".  It is the oldest remaining parsonage building in the United States.  It is still located on its original site and has been restored to its 17th century condition.  It is located at:</a:t>
            </a:r>
          </a:p>
          <a:p>
            <a:r>
              <a:rPr lang="en-US" sz="1200" b="0" i="0" kern="1200" dirty="0" smtClean="0">
                <a:solidFill>
                  <a:schemeClr val="tx1"/>
                </a:solidFill>
                <a:effectLst/>
                <a:latin typeface="+mn-lt"/>
                <a:ea typeface="+mn-ea"/>
                <a:cs typeface="+mn-cs"/>
              </a:rPr>
              <a:t>223 River Street</a:t>
            </a:r>
          </a:p>
          <a:p>
            <a:r>
              <a:rPr lang="en-US" sz="1200" b="0" i="0" kern="1200" dirty="0" smtClean="0">
                <a:solidFill>
                  <a:schemeClr val="tx1"/>
                </a:solidFill>
                <a:effectLst/>
                <a:latin typeface="+mn-lt"/>
                <a:ea typeface="+mn-ea"/>
                <a:cs typeface="+mn-cs"/>
              </a:rPr>
              <a:t>West Bridgewater, MA</a:t>
            </a:r>
          </a:p>
          <a:p>
            <a:r>
              <a:rPr lang="en-US" sz="1200" b="0" i="0" kern="1200" dirty="0" smtClean="0">
                <a:solidFill>
                  <a:schemeClr val="tx1"/>
                </a:solidFill>
                <a:effectLst/>
                <a:latin typeface="+mn-lt"/>
                <a:ea typeface="+mn-ea"/>
                <a:cs typeface="+mn-cs"/>
              </a:rPr>
              <a:t>The </a:t>
            </a:r>
            <a:r>
              <a:rPr lang="en-US" sz="1200" b="1" i="0" kern="1200" dirty="0" smtClean="0">
                <a:solidFill>
                  <a:schemeClr val="tx1"/>
                </a:solidFill>
                <a:effectLst/>
                <a:latin typeface="+mn-lt"/>
                <a:ea typeface="+mn-ea"/>
                <a:cs typeface="+mn-cs"/>
              </a:rPr>
              <a:t>Reverend James Keith Parsonage</a:t>
            </a:r>
            <a:r>
              <a:rPr lang="en-US" sz="1200" b="0" i="0" kern="1200" dirty="0" smtClean="0">
                <a:solidFill>
                  <a:schemeClr val="tx1"/>
                </a:solidFill>
                <a:effectLst/>
                <a:latin typeface="+mn-lt"/>
                <a:ea typeface="+mn-ea"/>
                <a:cs typeface="+mn-cs"/>
              </a:rPr>
              <a:t>, sometimes simply called the </a:t>
            </a:r>
            <a:r>
              <a:rPr lang="en-US" sz="1200" b="1" i="0" kern="1200" dirty="0" smtClean="0">
                <a:solidFill>
                  <a:schemeClr val="tx1"/>
                </a:solidFill>
                <a:effectLst/>
                <a:latin typeface="+mn-lt"/>
                <a:ea typeface="+mn-ea"/>
                <a:cs typeface="+mn-cs"/>
              </a:rPr>
              <a:t>Keith House</a:t>
            </a:r>
            <a:r>
              <a:rPr lang="en-US" sz="1200" b="0" i="0" kern="1200" dirty="0" smtClean="0">
                <a:solidFill>
                  <a:schemeClr val="tx1"/>
                </a:solidFill>
                <a:effectLst/>
                <a:latin typeface="+mn-lt"/>
                <a:ea typeface="+mn-ea"/>
                <a:cs typeface="+mn-cs"/>
              </a:rPr>
              <a:t>, is a 17th-century church </a:t>
            </a:r>
            <a:r>
              <a:rPr lang="en-US" sz="1200" b="0" i="0" u="none" strike="noStrike" kern="1200" dirty="0" smtClean="0">
                <a:solidFill>
                  <a:schemeClr val="tx1"/>
                </a:solidFill>
                <a:effectLst/>
                <a:latin typeface="+mn-lt"/>
                <a:ea typeface="+mn-ea"/>
                <a:cs typeface="+mn-cs"/>
                <a:hlinkClick r:id="rId3" tooltip="Parsonage"/>
              </a:rPr>
              <a:t>parsonage</a:t>
            </a:r>
            <a:r>
              <a:rPr lang="en-US" sz="1200" b="0" i="0" kern="1200" dirty="0" smtClean="0">
                <a:solidFill>
                  <a:schemeClr val="tx1"/>
                </a:solidFill>
                <a:effectLst/>
                <a:latin typeface="+mn-lt"/>
                <a:ea typeface="+mn-ea"/>
                <a:cs typeface="+mn-cs"/>
              </a:rPr>
              <a:t> preserved and maintained by the Old Bridgewater Historical Society (OBHS) in </a:t>
            </a:r>
            <a:r>
              <a:rPr lang="en-US" sz="1200" b="0" i="0" u="none" strike="noStrike" kern="1200" dirty="0" smtClean="0">
                <a:solidFill>
                  <a:schemeClr val="tx1"/>
                </a:solidFill>
                <a:effectLst/>
                <a:latin typeface="+mn-lt"/>
                <a:ea typeface="+mn-ea"/>
                <a:cs typeface="+mn-cs"/>
                <a:hlinkClick r:id="rId4" tooltip="West Bridgewater, Massachusetts"/>
              </a:rPr>
              <a:t>West Bridgewater, Massachusetts</a:t>
            </a:r>
            <a:r>
              <a:rPr lang="en-US" sz="1200" b="0" i="0" kern="1200" dirty="0" smtClean="0">
                <a:solidFill>
                  <a:schemeClr val="tx1"/>
                </a:solidFill>
                <a:effectLst/>
                <a:latin typeface="+mn-lt"/>
                <a:ea typeface="+mn-ea"/>
                <a:cs typeface="+mn-cs"/>
              </a:rPr>
              <a:t>.</a:t>
            </a:r>
            <a:r>
              <a:rPr lang="en-US" sz="1200" b="0" i="0" u="none" strike="noStrike" kern="1200" baseline="30000" dirty="0" smtClean="0">
                <a:solidFill>
                  <a:schemeClr val="tx1"/>
                </a:solidFill>
                <a:effectLst/>
                <a:latin typeface="+mn-lt"/>
                <a:ea typeface="+mn-ea"/>
                <a:cs typeface="+mn-cs"/>
                <a:hlinkClick r:id="rId5"/>
              </a:rPr>
              <a:t>[2]</a:t>
            </a:r>
            <a:r>
              <a:rPr lang="en-US" sz="1200" b="0" i="0" kern="1200" dirty="0" smtClean="0">
                <a:solidFill>
                  <a:schemeClr val="tx1"/>
                </a:solidFill>
                <a:effectLst/>
                <a:latin typeface="+mn-lt"/>
                <a:ea typeface="+mn-ea"/>
                <a:cs typeface="+mn-cs"/>
              </a:rPr>
              <a:t>According to the OBHS, the Keith House "was built in 1662 by the proprietors of what was originally called the </a:t>
            </a:r>
            <a:r>
              <a:rPr lang="en-US" sz="1200" b="0" i="0" kern="1200" dirty="0" err="1" smtClean="0">
                <a:solidFill>
                  <a:schemeClr val="tx1"/>
                </a:solidFill>
                <a:effectLst/>
                <a:latin typeface="+mn-lt"/>
                <a:ea typeface="+mn-ea"/>
                <a:cs typeface="+mn-cs"/>
              </a:rPr>
              <a:t>Duxborough</a:t>
            </a:r>
            <a:r>
              <a:rPr lang="en-US" sz="1200" b="0" i="0" kern="1200" dirty="0" smtClean="0">
                <a:solidFill>
                  <a:schemeClr val="tx1"/>
                </a:solidFill>
                <a:effectLst/>
                <a:latin typeface="+mn-lt"/>
                <a:ea typeface="+mn-ea"/>
                <a:cs typeface="+mn-cs"/>
              </a:rPr>
              <a:t> Plantation, later called Old Bridgewater, purchased from the Indian Chief </a:t>
            </a:r>
            <a:r>
              <a:rPr lang="en-US" sz="1200" b="0" i="0" u="none" strike="noStrike" kern="1200" dirty="0" smtClean="0">
                <a:solidFill>
                  <a:schemeClr val="tx1"/>
                </a:solidFill>
                <a:effectLst/>
                <a:latin typeface="+mn-lt"/>
                <a:ea typeface="+mn-ea"/>
                <a:cs typeface="+mn-cs"/>
                <a:hlinkClick r:id="rId6" tooltip="Massasoit"/>
              </a:rPr>
              <a:t>Massasoit</a:t>
            </a:r>
            <a:r>
              <a:rPr lang="en-US" sz="1200" b="0" i="0" kern="1200" dirty="0" smtClean="0">
                <a:solidFill>
                  <a:schemeClr val="tx1"/>
                </a:solidFill>
                <a:effectLst/>
                <a:latin typeface="+mn-lt"/>
                <a:ea typeface="+mn-ea"/>
                <a:cs typeface="+mn-cs"/>
              </a:rPr>
              <a:t>. The House was built for the first settled minister James Keith, who served the area from 1664 to 1719. Because the area was a </a:t>
            </a:r>
            <a:r>
              <a:rPr lang="en-US" sz="1200" b="0" i="0" u="none" strike="noStrike" kern="1200" dirty="0" smtClean="0">
                <a:solidFill>
                  <a:schemeClr val="tx1"/>
                </a:solidFill>
                <a:effectLst/>
                <a:latin typeface="+mn-lt"/>
                <a:ea typeface="+mn-ea"/>
                <a:cs typeface="+mn-cs"/>
                <a:hlinkClick r:id="rId7" tooltip="Colony"/>
              </a:rPr>
              <a:t>colonial</a:t>
            </a:r>
            <a:r>
              <a:rPr lang="en-US" sz="1200" b="0" i="0" kern="1200" dirty="0" smtClean="0">
                <a:solidFill>
                  <a:schemeClr val="tx1"/>
                </a:solidFill>
                <a:effectLst/>
                <a:latin typeface="+mn-lt"/>
                <a:ea typeface="+mn-ea"/>
                <a:cs typeface="+mn-cs"/>
              </a:rPr>
              <a:t> outpost, the house also served as a </a:t>
            </a:r>
            <a:r>
              <a:rPr lang="en-US" sz="1200" b="0" i="0" u="none" strike="noStrike" kern="1200" dirty="0" smtClean="0">
                <a:solidFill>
                  <a:schemeClr val="tx1"/>
                </a:solidFill>
                <a:effectLst/>
                <a:latin typeface="+mn-lt"/>
                <a:ea typeface="+mn-ea"/>
                <a:cs typeface="+mn-cs"/>
                <a:hlinkClick r:id="rId8" tooltip="Garrison"/>
              </a:rPr>
              <a:t>garrison</a:t>
            </a:r>
            <a:r>
              <a:rPr lang="en-US" sz="1200" b="0" i="0" kern="1200" dirty="0" smtClean="0">
                <a:solidFill>
                  <a:schemeClr val="tx1"/>
                </a:solidFill>
                <a:effectLst/>
                <a:latin typeface="+mn-lt"/>
                <a:ea typeface="+mn-ea"/>
                <a:cs typeface="+mn-cs"/>
              </a:rPr>
              <a:t> and it was in this house that the wife and son of </a:t>
            </a:r>
            <a:r>
              <a:rPr lang="en-US" sz="1200" b="0" i="0" u="none" strike="noStrike" kern="1200" dirty="0" smtClean="0">
                <a:solidFill>
                  <a:schemeClr val="tx1"/>
                </a:solidFill>
                <a:effectLst/>
                <a:latin typeface="+mn-lt"/>
                <a:ea typeface="+mn-ea"/>
                <a:cs typeface="+mn-cs"/>
                <a:hlinkClick r:id="rId9" tooltip="Metacomet"/>
              </a:rPr>
              <a:t>King Philip</a:t>
            </a:r>
            <a:r>
              <a:rPr lang="en-US" sz="1200" b="0" i="0" kern="1200" dirty="0" smtClean="0">
                <a:solidFill>
                  <a:schemeClr val="tx1"/>
                </a:solidFill>
                <a:effectLst/>
                <a:latin typeface="+mn-lt"/>
                <a:ea typeface="+mn-ea"/>
                <a:cs typeface="+mn-cs"/>
              </a:rPr>
              <a:t> were held during the </a:t>
            </a:r>
            <a:r>
              <a:rPr lang="en-US" sz="1200" b="0" i="0" u="none" strike="noStrike" kern="1200" dirty="0" smtClean="0">
                <a:solidFill>
                  <a:schemeClr val="tx1"/>
                </a:solidFill>
                <a:effectLst/>
                <a:latin typeface="+mn-lt"/>
                <a:ea typeface="+mn-ea"/>
                <a:cs typeface="+mn-cs"/>
                <a:hlinkClick r:id="rId10" tooltip="King Philip's War"/>
              </a:rPr>
              <a:t>King Philip's War</a:t>
            </a:r>
            <a:r>
              <a:rPr lang="en-US" sz="1200" b="0" i="0" kern="1200" dirty="0" smtClean="0">
                <a:solidFill>
                  <a:schemeClr val="tx1"/>
                </a:solidFill>
                <a:effectLst/>
                <a:latin typeface="+mn-lt"/>
                <a:ea typeface="+mn-ea"/>
                <a:cs typeface="+mn-cs"/>
              </a:rPr>
              <a:t> in 1676."</a:t>
            </a:r>
            <a:r>
              <a:rPr lang="en-US" sz="1200" b="0" i="0" u="none" strike="noStrike" kern="1200" baseline="30000" dirty="0" smtClean="0">
                <a:solidFill>
                  <a:schemeClr val="tx1"/>
                </a:solidFill>
                <a:effectLst/>
                <a:latin typeface="+mn-lt"/>
                <a:ea typeface="+mn-ea"/>
                <a:cs typeface="+mn-cs"/>
                <a:hlinkClick r:id="rId11"/>
              </a:rPr>
              <a:t>[1]</a:t>
            </a:r>
            <a:r>
              <a:rPr lang="en-US" sz="1200" b="0" i="0" kern="1200" dirty="0" smtClean="0">
                <a:solidFill>
                  <a:schemeClr val="tx1"/>
                </a:solidFill>
                <a:effectLst/>
                <a:latin typeface="+mn-lt"/>
                <a:ea typeface="+mn-ea"/>
                <a:cs typeface="+mn-cs"/>
              </a:rPr>
              <a:t> The King Philip's War was proportionately one of the bloodiest and costliest in the history of America.</a:t>
            </a:r>
            <a:r>
              <a:rPr lang="en-US" sz="1200" b="0" i="0" u="none" strike="noStrike" kern="1200" baseline="30000" dirty="0" smtClean="0">
                <a:solidFill>
                  <a:schemeClr val="tx1"/>
                </a:solidFill>
                <a:effectLst/>
                <a:latin typeface="+mn-lt"/>
                <a:ea typeface="+mn-ea"/>
                <a:cs typeface="+mn-cs"/>
                <a:hlinkClick r:id="rId12"/>
              </a:rPr>
              <a:t>[3]</a:t>
            </a:r>
            <a:r>
              <a:rPr lang="en-US" sz="1200" b="0" i="0" kern="1200" dirty="0" smtClean="0">
                <a:solidFill>
                  <a:schemeClr val="tx1"/>
                </a:solidFill>
                <a:effectLst/>
                <a:latin typeface="+mn-lt"/>
                <a:ea typeface="+mn-ea"/>
                <a:cs typeface="+mn-cs"/>
              </a:rPr>
              <a:t> More than half of New England's ninety towns were assaulted by Native American warriors.</a:t>
            </a:r>
            <a:r>
              <a:rPr lang="en-US" sz="1200" b="0" i="0" u="none" strike="noStrike" kern="1200" baseline="30000" dirty="0" smtClean="0">
                <a:solidFill>
                  <a:schemeClr val="tx1"/>
                </a:solidFill>
                <a:effectLst/>
                <a:latin typeface="+mn-lt"/>
                <a:ea typeface="+mn-ea"/>
                <a:cs typeface="+mn-cs"/>
                <a:hlinkClick r:id="rId13"/>
              </a:rPr>
              <a:t>[4]</a:t>
            </a:r>
            <a:r>
              <a:rPr lang="en-US" sz="1200" b="0" i="0" kern="1200" dirty="0" smtClean="0">
                <a:solidFill>
                  <a:schemeClr val="tx1"/>
                </a:solidFill>
                <a:effectLst/>
                <a:latin typeface="+mn-lt"/>
                <a:ea typeface="+mn-ea"/>
                <a:cs typeface="+mn-cs"/>
              </a:rPr>
              <a:t> The war is named after the main leader of the Native American side, </a:t>
            </a:r>
            <a:r>
              <a:rPr lang="en-US" sz="1200" b="0" i="0" u="none" strike="noStrike" kern="1200" dirty="0" err="1" smtClean="0">
                <a:solidFill>
                  <a:schemeClr val="tx1"/>
                </a:solidFill>
                <a:effectLst/>
                <a:latin typeface="+mn-lt"/>
                <a:ea typeface="+mn-ea"/>
                <a:cs typeface="+mn-cs"/>
                <a:hlinkClick r:id="rId9" tooltip="Metacomet"/>
              </a:rPr>
              <a:t>Metacomet</a:t>
            </a:r>
            <a:r>
              <a:rPr lang="en-US" sz="1200" b="0" i="0" u="none" strike="noStrike" kern="1200" dirty="0" smtClean="0">
                <a:solidFill>
                  <a:schemeClr val="tx1"/>
                </a:solidFill>
                <a:effectLst/>
                <a:latin typeface="+mn-lt"/>
                <a:ea typeface="+mn-ea"/>
                <a:cs typeface="+mn-cs"/>
                <a:hlinkClick r:id="rId9" tooltip="Metacomet"/>
              </a:rPr>
              <a:t>, </a:t>
            </a:r>
            <a:r>
              <a:rPr lang="en-US" sz="1200" b="0" i="0" u="none" strike="noStrike" kern="1200" dirty="0" err="1" smtClean="0">
                <a:solidFill>
                  <a:schemeClr val="tx1"/>
                </a:solidFill>
                <a:effectLst/>
                <a:latin typeface="+mn-lt"/>
                <a:ea typeface="+mn-ea"/>
                <a:cs typeface="+mn-cs"/>
                <a:hlinkClick r:id="rId9" tooltip="Metacomet"/>
              </a:rPr>
              <a:t>Metacom</a:t>
            </a:r>
            <a:r>
              <a:rPr lang="en-US" sz="1200" b="0" i="0" u="none" strike="noStrike" kern="1200" dirty="0" smtClean="0">
                <a:solidFill>
                  <a:schemeClr val="tx1"/>
                </a:solidFill>
                <a:effectLst/>
                <a:latin typeface="+mn-lt"/>
                <a:ea typeface="+mn-ea"/>
                <a:cs typeface="+mn-cs"/>
                <a:hlinkClick r:id="rId9" tooltip="Metacomet"/>
              </a:rPr>
              <a:t>, or </a:t>
            </a:r>
            <a:r>
              <a:rPr lang="en-US" sz="1200" b="0" i="0" u="none" strike="noStrike" kern="1200" dirty="0" err="1" smtClean="0">
                <a:solidFill>
                  <a:schemeClr val="tx1"/>
                </a:solidFill>
                <a:effectLst/>
                <a:latin typeface="+mn-lt"/>
                <a:ea typeface="+mn-ea"/>
                <a:cs typeface="+mn-cs"/>
                <a:hlinkClick r:id="rId9" tooltip="Metacomet"/>
              </a:rPr>
              <a:t>Pometacom</a:t>
            </a:r>
            <a:r>
              <a:rPr lang="en-US" sz="1200" b="0" i="0" kern="1200" dirty="0" smtClean="0">
                <a:solidFill>
                  <a:schemeClr val="tx1"/>
                </a:solidFill>
                <a:effectLst/>
                <a:latin typeface="+mn-lt"/>
                <a:ea typeface="+mn-ea"/>
                <a:cs typeface="+mn-cs"/>
              </a:rPr>
              <a:t>, known to the English as "King Philip."</a:t>
            </a:r>
          </a:p>
          <a:p>
            <a:endParaRPr lang="en-US" dirty="0"/>
          </a:p>
        </p:txBody>
      </p:sp>
      <p:sp>
        <p:nvSpPr>
          <p:cNvPr id="4" name="Slide Number Placeholder 3"/>
          <p:cNvSpPr>
            <a:spLocks noGrp="1"/>
          </p:cNvSpPr>
          <p:nvPr>
            <p:ph type="sldNum" sz="quarter" idx="10"/>
          </p:nvPr>
        </p:nvSpPr>
        <p:spPr/>
        <p:txBody>
          <a:bodyPr/>
          <a:lstStyle/>
          <a:p>
            <a:fld id="{757D9062-E39C-4868-8BC3-D80C08FA04FD}" type="slidenum">
              <a:rPr lang="en-US" smtClean="0"/>
              <a:t>20</a:t>
            </a:fld>
            <a:endParaRPr lang="en-US"/>
          </a:p>
        </p:txBody>
      </p:sp>
    </p:spTree>
    <p:extLst>
      <p:ext uri="{BB962C8B-B14F-4D97-AF65-F5344CB8AC3E}">
        <p14:creationId xmlns:p14="http://schemas.microsoft.com/office/powerpoint/2010/main" val="4263339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5/17/2018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5/17/2018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5/17/2018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5/17/2018</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8" Type="http://schemas.openxmlformats.org/officeDocument/2006/relationships/image" Target="../media/image19.jpg"/><Relationship Id="rId3" Type="http://schemas.microsoft.com/office/2007/relationships/media" Target="../media/media12.m4a"/><Relationship Id="rId7" Type="http://schemas.openxmlformats.org/officeDocument/2006/relationships/image" Target="../media/image18.jp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7.jpg"/><Relationship Id="rId5" Type="http://schemas.openxmlformats.org/officeDocument/2006/relationships/slideLayout" Target="../slideLayouts/slideLayout2.xml"/><Relationship Id="rId4" Type="http://schemas.openxmlformats.org/officeDocument/2006/relationships/audio" Target="../media/media12.m4a"/><Relationship Id="rId9"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slideLayout" Target="../slideLayouts/slideLayout2.xml"/><Relationship Id="rId7" Type="http://schemas.openxmlformats.org/officeDocument/2006/relationships/image" Target="../media/image23.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2.jpeg"/><Relationship Id="rId11" Type="http://schemas.openxmlformats.org/officeDocument/2006/relationships/image" Target="../media/image1.pn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png"/><Relationship Id="rId5" Type="http://schemas.openxmlformats.org/officeDocument/2006/relationships/image" Target="../media/image31.jpeg"/><Relationship Id="rId4" Type="http://schemas.openxmlformats.org/officeDocument/2006/relationships/image" Target="../media/image30.gi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4.jpg"/><Relationship Id="rId5" Type="http://schemas.openxmlformats.org/officeDocument/2006/relationships/image" Target="../media/image33.jpeg"/><Relationship Id="rId4" Type="http://schemas.openxmlformats.org/officeDocument/2006/relationships/notesSlide" Target="../notesSlides/notesSlide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png"/><Relationship Id="rId5" Type="http://schemas.openxmlformats.org/officeDocument/2006/relationships/image" Target="../media/image36.jpg"/><Relationship Id="rId4" Type="http://schemas.openxmlformats.org/officeDocument/2006/relationships/image" Target="../media/image35.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png"/><Relationship Id="rId5" Type="http://schemas.openxmlformats.org/officeDocument/2006/relationships/image" Target="../media/image37.jpeg"/><Relationship Id="rId4" Type="http://schemas.openxmlformats.org/officeDocument/2006/relationships/notesSlide" Target="../notesSlides/notesSlide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png"/><Relationship Id="rId5" Type="http://schemas.openxmlformats.org/officeDocument/2006/relationships/image" Target="../media/image39.jpg"/><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slideLayout" Target="../slideLayouts/slideLayout4.xml"/><Relationship Id="rId7" Type="http://schemas.openxmlformats.org/officeDocument/2006/relationships/image" Target="../media/image43.jp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 Id="rId9" Type="http://schemas.openxmlformats.org/officeDocument/2006/relationships/image" Target="../media/image1.png"/></Relationships>
</file>

<file path=ppt/slides/_rels/slide2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xml"/><Relationship Id="rId7" Type="http://schemas.openxmlformats.org/officeDocument/2006/relationships/image" Target="../media/image48.jp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2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52.jpe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1.jpeg"/><Relationship Id="rId5" Type="http://schemas.openxmlformats.org/officeDocument/2006/relationships/image" Target="../media/image50.gif"/><Relationship Id="rId4" Type="http://schemas.openxmlformats.org/officeDocument/2006/relationships/image" Target="../media/image49.gif"/></Relationships>
</file>

<file path=ppt/slides/_rels/slide2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56.jpe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png"/><Relationship Id="rId5" Type="http://schemas.openxmlformats.org/officeDocument/2006/relationships/image" Target="../media/image58.jpeg"/><Relationship Id="rId4" Type="http://schemas.openxmlformats.org/officeDocument/2006/relationships/image" Target="../media/image57.jpeg"/></Relationships>
</file>

<file path=ppt/slides/_rels/slide27.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slideLayout" Target="../slideLayouts/slideLayout7.xml"/><Relationship Id="rId7" Type="http://schemas.openxmlformats.org/officeDocument/2006/relationships/image" Target="../media/image62.jpe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61.jpeg"/><Relationship Id="rId5" Type="http://schemas.openxmlformats.org/officeDocument/2006/relationships/image" Target="../media/image60.jpeg"/><Relationship Id="rId10" Type="http://schemas.openxmlformats.org/officeDocument/2006/relationships/image" Target="../media/image1.png"/><Relationship Id="rId4" Type="http://schemas.openxmlformats.org/officeDocument/2006/relationships/image" Target="../media/image59.jpeg"/><Relationship Id="rId9" Type="http://schemas.openxmlformats.org/officeDocument/2006/relationships/image" Target="../media/image6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13.jpe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15.jpe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89212" y="1021081"/>
            <a:ext cx="8915399" cy="2098040"/>
          </a:xfrm>
        </p:spPr>
        <p:txBody>
          <a:bodyPr>
            <a:normAutofit fontScale="90000"/>
          </a:bodyPr>
          <a:lstStyle/>
          <a:p>
            <a:r>
              <a:rPr lang="en-US" b="1" dirty="0" smtClean="0">
                <a:latin typeface="Palatino Linotype" panose="02040502050505030304" pitchFamily="18" charset="0"/>
              </a:rPr>
              <a:t>The Truth about this Story:</a:t>
            </a:r>
            <a:br>
              <a:rPr lang="en-US" b="1" dirty="0" smtClean="0">
                <a:latin typeface="Palatino Linotype" panose="02040502050505030304" pitchFamily="18" charset="0"/>
              </a:rPr>
            </a:br>
            <a:r>
              <a:rPr lang="en-US" b="1" dirty="0" smtClean="0">
                <a:latin typeface="Palatino Linotype" panose="02040502050505030304" pitchFamily="18" charset="0"/>
              </a:rPr>
              <a:t>Reclaiming the Settler-Colonial Story in a Place called </a:t>
            </a:r>
            <a:r>
              <a:rPr lang="en-US" b="1" dirty="0" err="1" smtClean="0">
                <a:latin typeface="Palatino Linotype" panose="02040502050505030304" pitchFamily="18" charset="0"/>
              </a:rPr>
              <a:t>Saughtuket</a:t>
            </a:r>
            <a:endParaRPr lang="en-US" dirty="0">
              <a:latin typeface="Palatino Linotype" panose="02040502050505030304" pitchFamily="18" charset="0"/>
            </a:endParaRPr>
          </a:p>
        </p:txBody>
      </p:sp>
      <p:sp>
        <p:nvSpPr>
          <p:cNvPr id="3" name="Subtitle 2"/>
          <p:cNvSpPr>
            <a:spLocks noGrp="1"/>
          </p:cNvSpPr>
          <p:nvPr>
            <p:ph type="subTitle" idx="1"/>
          </p:nvPr>
        </p:nvSpPr>
        <p:spPr>
          <a:xfrm>
            <a:off x="2589213" y="4777379"/>
            <a:ext cx="8915399" cy="1568557"/>
          </a:xfrm>
        </p:spPr>
        <p:txBody>
          <a:bodyPr>
            <a:normAutofit fontScale="92500" lnSpcReduction="10000"/>
          </a:bodyPr>
          <a:lstStyle/>
          <a:p>
            <a:pPr>
              <a:lnSpc>
                <a:spcPct val="110000"/>
              </a:lnSpc>
            </a:pPr>
            <a:r>
              <a:rPr lang="en-US" b="1" dirty="0" smtClean="0">
                <a:latin typeface="Palatino Linotype" panose="02040502050505030304" pitchFamily="18" charset="0"/>
              </a:rPr>
              <a:t>Joyce Rain Anderson, Ph.D.</a:t>
            </a:r>
          </a:p>
          <a:p>
            <a:pPr>
              <a:lnSpc>
                <a:spcPct val="110000"/>
              </a:lnSpc>
            </a:pPr>
            <a:r>
              <a:rPr lang="en-US" b="1" dirty="0" smtClean="0">
                <a:latin typeface="Palatino Linotype" panose="02040502050505030304" pitchFamily="18" charset="0"/>
              </a:rPr>
              <a:t>Native American and Indigenous Studies Association</a:t>
            </a:r>
          </a:p>
          <a:p>
            <a:pPr>
              <a:lnSpc>
                <a:spcPct val="110000"/>
              </a:lnSpc>
            </a:pPr>
            <a:r>
              <a:rPr lang="en-US" b="1" dirty="0" smtClean="0">
                <a:latin typeface="Palatino Linotype" panose="02040502050505030304" pitchFamily="18" charset="0"/>
              </a:rPr>
              <a:t>Los Angeles, CA</a:t>
            </a:r>
          </a:p>
          <a:p>
            <a:pPr>
              <a:lnSpc>
                <a:spcPct val="110000"/>
              </a:lnSpc>
            </a:pPr>
            <a:r>
              <a:rPr lang="en-US" b="1" dirty="0" smtClean="0">
                <a:latin typeface="Palatino Linotype" panose="02040502050505030304" pitchFamily="18" charset="0"/>
              </a:rPr>
              <a:t>May 17, 2018</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1738205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0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4098" name="Picture 2" descr="Image result for quabbin"/>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2906847" y="1039529"/>
            <a:ext cx="7806071" cy="4571784"/>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9880015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0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8869208" y="2002676"/>
            <a:ext cx="2541620" cy="4518437"/>
          </a:xfr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92925" y="2002678"/>
            <a:ext cx="2541621" cy="4518437"/>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85848" y="2002677"/>
            <a:ext cx="2541621" cy="4518437"/>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92800" y="3225800"/>
            <a:ext cx="406400" cy="406400"/>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5582740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5220"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150" name="Picture 6" descr="Image may contain: outdoo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954370" y="2031933"/>
            <a:ext cx="2176463" cy="14509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anton marker"/>
          <p:cNvPicPr/>
          <p:nvPr/>
        </p:nvPicPr>
        <p:blipFill>
          <a:blip r:embed="rId5">
            <a:extLst>
              <a:ext uri="{28A0092B-C50C-407E-A947-70E740481C1C}">
                <a14:useLocalDpi xmlns:a14="http://schemas.microsoft.com/office/drawing/2010/main" val="0"/>
              </a:ext>
            </a:extLst>
          </a:blip>
          <a:srcRect/>
          <a:stretch>
            <a:fillRect/>
          </a:stretch>
        </p:blipFill>
        <p:spPr bwMode="auto">
          <a:xfrm>
            <a:off x="2657475" y="2031933"/>
            <a:ext cx="1555750" cy="1562100"/>
          </a:xfrm>
          <a:prstGeom prst="rect">
            <a:avLst/>
          </a:prstGeom>
          <a:noFill/>
          <a:ln>
            <a:noFill/>
          </a:ln>
        </p:spPr>
      </p:pic>
      <p:pic>
        <p:nvPicPr>
          <p:cNvPr id="8" name="Picture 7" descr="https://www.massvacation.com/wp-content/uploads/2015/02/newton-marker.jpg"/>
          <p:cNvPicPr/>
          <p:nvPr/>
        </p:nvPicPr>
        <p:blipFill>
          <a:blip r:embed="rId6">
            <a:extLst>
              <a:ext uri="{28A0092B-C50C-407E-A947-70E740481C1C}">
                <a14:useLocalDpi xmlns:a14="http://schemas.microsoft.com/office/drawing/2010/main" val="0"/>
              </a:ext>
            </a:extLst>
          </a:blip>
          <a:srcRect/>
          <a:stretch>
            <a:fillRect/>
          </a:stretch>
        </p:blipFill>
        <p:spPr bwMode="auto">
          <a:xfrm>
            <a:off x="7705290" y="2031933"/>
            <a:ext cx="1606156" cy="1450975"/>
          </a:xfrm>
          <a:prstGeom prst="rect">
            <a:avLst/>
          </a:prstGeom>
          <a:noFill/>
          <a:ln>
            <a:noFill/>
          </a:ln>
        </p:spPr>
      </p:pic>
      <p:pic>
        <p:nvPicPr>
          <p:cNvPr id="6152" name="Picture 8" descr="Image result for wamsutta marker halifax"/>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6976" y="4314758"/>
            <a:ext cx="2537394" cy="2023094"/>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Related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19852" y="624110"/>
            <a:ext cx="1936827" cy="2776812"/>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Image result for king philip's war mark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82103" y="4314758"/>
            <a:ext cx="2697459" cy="20230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No automatic alt text available."/>
          <p:cNvPicPr>
            <a:picLocks noGrp="1" noChangeAspect="1" noChangeArrowheads="1"/>
          </p:cNvPicPr>
          <p:nvPr>
            <p:ph idx="1"/>
          </p:nvPr>
        </p:nvPicPr>
        <p:blipFill>
          <a:blip r:embed="rId10">
            <a:extLst>
              <a:ext uri="{28A0092B-C50C-407E-A947-70E740481C1C}">
                <a14:useLocalDpi xmlns:a14="http://schemas.microsoft.com/office/drawing/2010/main" val="0"/>
              </a:ext>
            </a:extLst>
          </a:blip>
          <a:srcRect/>
          <a:stretch>
            <a:fillRect/>
          </a:stretch>
        </p:blipFill>
        <p:spPr bwMode="auto">
          <a:xfrm>
            <a:off x="8801930" y="4314758"/>
            <a:ext cx="3034641" cy="2023094"/>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2006091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90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Image result for firsting and lastin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753140" y="735496"/>
            <a:ext cx="7921371" cy="5941029"/>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4997962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77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6988" y="764372"/>
            <a:ext cx="7319211" cy="5572259"/>
          </a:xfrm>
        </p:spPr>
        <p:txBody>
          <a:bodyPr>
            <a:normAutofit/>
          </a:bodyPr>
          <a:lstStyle/>
          <a:p>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endParaRPr lang="en-US" dirty="0"/>
          </a:p>
        </p:txBody>
      </p:sp>
      <p:pic>
        <p:nvPicPr>
          <p:cNvPr id="4" name="Content Placeholder 3" descr="phone pics again! 022.JPG"/>
          <p:cNvPicPr>
            <a:picLocks noGrp="1" noChangeAspect="1"/>
          </p:cNvPicPr>
          <p:nvPr>
            <p:ph idx="1"/>
          </p:nvPr>
        </p:nvPicPr>
        <p:blipFill>
          <a:blip r:embed="rId4" cstate="print"/>
          <a:stretch>
            <a:fillRect/>
          </a:stretch>
        </p:blipFill>
        <p:spPr>
          <a:xfrm>
            <a:off x="6258757" y="421105"/>
            <a:ext cx="4234783" cy="6364706"/>
          </a:xfrm>
        </p:spPr>
      </p:pic>
      <p:sp>
        <p:nvSpPr>
          <p:cNvPr id="3" name="Rectangle 2"/>
          <p:cNvSpPr/>
          <p:nvPr/>
        </p:nvSpPr>
        <p:spPr>
          <a:xfrm>
            <a:off x="705853" y="2274838"/>
            <a:ext cx="5133473" cy="3046988"/>
          </a:xfrm>
          <a:prstGeom prst="rect">
            <a:avLst/>
          </a:prstGeom>
        </p:spPr>
        <p:txBody>
          <a:bodyPr wrap="square">
            <a:spAutoFit/>
          </a:bodyPr>
          <a:lstStyle/>
          <a:p>
            <a:r>
              <a:rPr lang="en-US" sz="2400" dirty="0"/>
              <a:t>Like every other city or town in</a:t>
            </a:r>
            <a:r>
              <a:rPr lang="en-US" sz="1600" dirty="0"/>
              <a:t> </a:t>
            </a:r>
            <a:r>
              <a:rPr lang="en-US" sz="2400" dirty="0"/>
              <a:t>Massachusetts and other parts of the US, </a:t>
            </a:r>
            <a:r>
              <a:rPr lang="en-US" sz="2400" dirty="0" smtClean="0"/>
              <a:t>these signs represent settler </a:t>
            </a:r>
            <a:r>
              <a:rPr lang="en-US" sz="2400" dirty="0"/>
              <a:t>colonialism</a:t>
            </a:r>
            <a:r>
              <a:rPr lang="en-US" sz="2400" dirty="0" smtClean="0"/>
              <a:t>. That </a:t>
            </a:r>
            <a:r>
              <a:rPr lang="en-US" sz="2400" dirty="0"/>
              <a:t>means </a:t>
            </a:r>
            <a:r>
              <a:rPr lang="en-US" sz="2400" dirty="0" smtClean="0"/>
              <a:t>colonists who </a:t>
            </a:r>
            <a:r>
              <a:rPr lang="en-US" sz="2400" dirty="0"/>
              <a:t>came to push </a:t>
            </a:r>
            <a:r>
              <a:rPr lang="en-US" sz="2400" dirty="0" smtClean="0"/>
              <a:t>out the </a:t>
            </a:r>
            <a:r>
              <a:rPr lang="en-US" sz="2400" dirty="0"/>
              <a:t>original </a:t>
            </a:r>
            <a:r>
              <a:rPr lang="en-US" sz="2400" dirty="0" smtClean="0"/>
              <a:t>peoples and </a:t>
            </a:r>
            <a:r>
              <a:rPr lang="en-US" sz="2400" dirty="0"/>
              <a:t>stay on their </a:t>
            </a:r>
            <a:r>
              <a:rPr lang="en-US" sz="2400" dirty="0" smtClean="0"/>
              <a:t>lands. Settler colonial history starts on the incorporated dates.</a:t>
            </a:r>
            <a:endParaRPr lang="en-US" sz="2400"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95178282"/>
      </p:ext>
    </p:extLst>
  </p:cSld>
  <p:clrMapOvr>
    <a:masterClrMapping/>
  </p:clrMapOvr>
  <p:transition advClick="0" advTm="5000"/>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54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261937" y="410799"/>
            <a:ext cx="9115124" cy="6019159"/>
          </a:xfr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7365170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22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Canoe Passage</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926080" y="598469"/>
            <a:ext cx="3753853" cy="6092436"/>
          </a:xfrm>
        </p:spPr>
      </p:pic>
      <p:pic>
        <p:nvPicPr>
          <p:cNvPr id="1026" name="Picture 2" descr="Image result for misho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1815" y="2673626"/>
            <a:ext cx="4581936" cy="3054624"/>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5398348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4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Fish Weir in Satucket River</a:t>
            </a:r>
            <a:br>
              <a:rPr lang="en-US" dirty="0" smtClean="0"/>
            </a:br>
            <a:r>
              <a:rPr lang="en-US" dirty="0" smtClean="0"/>
              <a:t>East Bridgewater, MA</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426594" y="2133599"/>
            <a:ext cx="7228572" cy="4510169"/>
          </a:xfr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797028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8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descr="https://images-blogger-opensocial.googleusercontent.com/gadgets/proxy?url=http%3A%2F%2F1.bp.blogspot.com%2F-yNczpowN3dU%2FUx8eiLdoHpI%2FAAAAAAAABSk%2FA6-BMNAi6vA%2Fs1600%2F231053_493892547323955_165172647_n.jpg&amp;container=blogger&amp;gadget=a&amp;rewriteMime=image%2F*"/>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3112690" y="624110"/>
            <a:ext cx="3714749" cy="4953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7170737" y="1243235"/>
            <a:ext cx="4953000" cy="3714750"/>
          </a:xfrm>
          <a:prstGeom prst="rect">
            <a:avLst/>
          </a:prstGeom>
        </p:spPr>
      </p:pic>
      <p:sp>
        <p:nvSpPr>
          <p:cNvPr id="5" name="TextBox 4"/>
          <p:cNvSpPr txBox="1"/>
          <p:nvPr/>
        </p:nvSpPr>
        <p:spPr>
          <a:xfrm>
            <a:off x="7789862" y="5804034"/>
            <a:ext cx="3875957" cy="369332"/>
          </a:xfrm>
          <a:prstGeom prst="rect">
            <a:avLst/>
          </a:prstGeom>
          <a:noFill/>
        </p:spPr>
        <p:txBody>
          <a:bodyPr wrap="square" rtlCol="0">
            <a:spAutoFit/>
          </a:bodyPr>
          <a:lstStyle/>
          <a:p>
            <a:r>
              <a:rPr lang="en-US" dirty="0" smtClean="0"/>
              <a:t>                 Original Deed</a:t>
            </a:r>
            <a:endParaRPr lang="en-US" dirty="0"/>
          </a:p>
        </p:txBody>
      </p:sp>
      <p:sp>
        <p:nvSpPr>
          <p:cNvPr id="6" name="TextBox 5"/>
          <p:cNvSpPr txBox="1"/>
          <p:nvPr/>
        </p:nvSpPr>
        <p:spPr>
          <a:xfrm>
            <a:off x="3330341" y="5823284"/>
            <a:ext cx="3243714" cy="646331"/>
          </a:xfrm>
          <a:prstGeom prst="rect">
            <a:avLst/>
          </a:prstGeom>
          <a:noFill/>
        </p:spPr>
        <p:txBody>
          <a:bodyPr wrap="square" rtlCol="0">
            <a:spAutoFit/>
          </a:bodyPr>
          <a:lstStyle/>
          <a:p>
            <a:r>
              <a:rPr lang="en-US" dirty="0" smtClean="0"/>
              <a:t>Marker noting the deed signing </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7019772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31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sz="4400" b="1" dirty="0" smtClean="0"/>
              <a:t>1856</a:t>
            </a:r>
            <a:endParaRPr lang="en-US" sz="4400" b="1"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592925" y="624110"/>
            <a:ext cx="4154384" cy="6108399"/>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7587" y="1905000"/>
            <a:ext cx="2483318" cy="4014697"/>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7844190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7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6386" name="Picture 2" descr="Image result for mayflowe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638289" y="2621798"/>
            <a:ext cx="4420443" cy="2941604"/>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Image result for plymouth ro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0905" y="2621799"/>
            <a:ext cx="4390552" cy="2780684"/>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2785081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3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Reverend James Keith Parsonage, West Bridgewater M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5915" y="1163052"/>
            <a:ext cx="7138737" cy="535405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0138610" y="1074822"/>
            <a:ext cx="1844843" cy="4427620"/>
          </a:xfrm>
        </p:spPr>
        <p:txBody>
          <a:bodyPr>
            <a:normAutofit/>
          </a:bodyPr>
          <a:lstStyle/>
          <a:p>
            <a:r>
              <a:rPr lang="en-US" sz="3600" dirty="0" smtClean="0"/>
              <a:t>Rev. James Keith House</a:t>
            </a:r>
            <a:br>
              <a:rPr lang="en-US" sz="3600" dirty="0" smtClean="0"/>
            </a:br>
            <a:r>
              <a:rPr lang="en-US" sz="3600" dirty="0" smtClean="0"/>
              <a:t>1662</a:t>
            </a:r>
            <a:endParaRPr lang="en-US" sz="36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9428012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1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a:t>
            </a:r>
            <a:r>
              <a:rPr lang="en-US" i="1" dirty="0" smtClean="0"/>
              <a:t>King Philip’s War </a:t>
            </a:r>
            <a:r>
              <a:rPr lang="en-US" dirty="0" smtClean="0"/>
              <a:t>a graphic novel</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rot="16200000">
            <a:off x="7093423" y="2568180"/>
            <a:ext cx="4233244" cy="3174932"/>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523457" y="2568179"/>
            <a:ext cx="4233244" cy="3174933"/>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1789529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3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487963" y="1905000"/>
            <a:ext cx="2125265" cy="3778250"/>
          </a:xfr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858" y="4017724"/>
            <a:ext cx="4219468" cy="2373451"/>
          </a:xfrm>
          <a:prstGeom prst="rect">
            <a:avLst/>
          </a:prstGeom>
        </p:spPr>
      </p:pic>
      <p:pic>
        <p:nvPicPr>
          <p:cNvPr id="8" name="Content Placeholder 7"/>
          <p:cNvPicPr>
            <a:picLocks noGrp="1" noChangeAspect="1"/>
          </p:cNvPicPr>
          <p:nvPr>
            <p:ph sz="half" idx="1"/>
          </p:nvPr>
        </p:nvPicPr>
        <p:blipFill>
          <a:blip r:embed="rId6">
            <a:extLst>
              <a:ext uri="{28A0092B-C50C-407E-A947-70E740481C1C}">
                <a14:useLocalDpi xmlns:a14="http://schemas.microsoft.com/office/drawing/2010/main" val="0"/>
              </a:ext>
            </a:extLst>
          </a:blip>
          <a:stretch>
            <a:fillRect/>
          </a:stretch>
        </p:blipFill>
        <p:spPr>
          <a:xfrm>
            <a:off x="7948463" y="624110"/>
            <a:ext cx="4002906" cy="3238901"/>
          </a:xfr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48463" y="4017724"/>
            <a:ext cx="3623769" cy="2717827"/>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6184" y="624110"/>
            <a:ext cx="4318535" cy="3238901"/>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5982397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31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rot="16200000">
            <a:off x="2776706" y="4410126"/>
            <a:ext cx="2956101" cy="1662806"/>
          </a:xfrm>
        </p:spPr>
      </p:pic>
      <p:pic>
        <p:nvPicPr>
          <p:cNvPr id="6" name="Content Placeholder 5"/>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rot="16200000">
            <a:off x="7746128" y="578195"/>
            <a:ext cx="2949753" cy="3041583"/>
          </a:xfr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36200" y="624110"/>
            <a:ext cx="1437113" cy="2554868"/>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71777" y="3925274"/>
            <a:ext cx="3949728" cy="2632509"/>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0745096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8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endParaRPr lang="en-US" sz="4000" dirty="0">
              <a:latin typeface="AR CENA" panose="02000000000000000000" pitchFamily="2" charset="0"/>
            </a:endParaRPr>
          </a:p>
        </p:txBody>
      </p:sp>
      <p:pic>
        <p:nvPicPr>
          <p:cNvPr id="1026" name="Picture 2" descr="http://www.nativetech.org/cornhusk/eamaize.gif"/>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7048768" y="418581"/>
            <a:ext cx="2909316" cy="29728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nativetech.org/cornhusk/teosinte.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2925" y="441443"/>
            <a:ext cx="2596768" cy="306891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Grinding our corn and nuts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6190" y="3510353"/>
            <a:ext cx="2403503" cy="31601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30473" y="3510353"/>
            <a:ext cx="1666293" cy="2818885"/>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7864904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88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6" descr="mound making--gareden 001.JPG"/>
          <p:cNvPicPr>
            <a:picLocks noChangeAspect="1"/>
          </p:cNvPicPr>
          <p:nvPr/>
        </p:nvPicPr>
        <p:blipFill>
          <a:blip r:embed="rId4" cstate="print"/>
          <a:stretch>
            <a:fillRect/>
          </a:stretch>
        </p:blipFill>
        <p:spPr>
          <a:xfrm>
            <a:off x="1559904" y="1418924"/>
            <a:ext cx="3604662" cy="2402305"/>
          </a:xfrm>
          <a:prstGeom prst="rect">
            <a:avLst/>
          </a:prstGeom>
        </p:spPr>
      </p:pic>
      <p:pic>
        <p:nvPicPr>
          <p:cNvPr id="4" name="Content Placeholder 5" descr="corn, beans and squash 003.JPG"/>
          <p:cNvPicPr>
            <a:picLocks noChangeAspect="1"/>
          </p:cNvPicPr>
          <p:nvPr/>
        </p:nvPicPr>
        <p:blipFill>
          <a:blip r:embed="rId5" cstate="print"/>
          <a:stretch>
            <a:fillRect/>
          </a:stretch>
        </p:blipFill>
        <p:spPr>
          <a:xfrm>
            <a:off x="1559904" y="4061860"/>
            <a:ext cx="3604663" cy="2402306"/>
          </a:xfrm>
          <a:prstGeom prst="rect">
            <a:avLst/>
          </a:prstGeom>
        </p:spPr>
      </p:pic>
      <p:pic>
        <p:nvPicPr>
          <p:cNvPr id="5" name="Content Placeholder 5" descr="phone pics again! 015.JPG"/>
          <p:cNvPicPr>
            <a:picLocks noChangeAspect="1"/>
          </p:cNvPicPr>
          <p:nvPr/>
        </p:nvPicPr>
        <p:blipFill>
          <a:blip r:embed="rId6" cstate="print"/>
          <a:stretch>
            <a:fillRect/>
          </a:stretch>
        </p:blipFill>
        <p:spPr>
          <a:xfrm>
            <a:off x="7581699" y="447307"/>
            <a:ext cx="2398294" cy="3196657"/>
          </a:xfrm>
          <a:prstGeom prst="rect">
            <a:avLst/>
          </a:prstGeom>
        </p:spPr>
      </p:pic>
      <p:pic>
        <p:nvPicPr>
          <p:cNvPr id="6" name="Content Placeholder 5" descr="first harvest 002.JPG"/>
          <p:cNvPicPr>
            <a:picLocks noChangeAspect="1"/>
          </p:cNvPicPr>
          <p:nvPr/>
        </p:nvPicPr>
        <p:blipFill>
          <a:blip r:embed="rId7" cstate="print"/>
          <a:stretch>
            <a:fillRect/>
          </a:stretch>
        </p:blipFill>
        <p:spPr>
          <a:xfrm>
            <a:off x="6610550" y="3821229"/>
            <a:ext cx="4333375" cy="2888917"/>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7039646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83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13314" name="Picture 2" descr="Image may contain: 2 people, indoo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1681782" y="116904"/>
            <a:ext cx="5941426" cy="39609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may contain: 7 people, people smiling, people sitting"/>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bwMode="auto">
          <a:xfrm>
            <a:off x="7909045" y="4077855"/>
            <a:ext cx="3156799" cy="2367599"/>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6754578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19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8841" y="899127"/>
            <a:ext cx="3413758" cy="1920239"/>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6943749" y="1007997"/>
            <a:ext cx="3026666" cy="17025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5077595" y="1015999"/>
            <a:ext cx="3063242" cy="1723074"/>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5710" y="345915"/>
            <a:ext cx="1782546" cy="3168970"/>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558" y="4076150"/>
            <a:ext cx="3397504" cy="1911096"/>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47678" y="3984378"/>
            <a:ext cx="3560654" cy="2002868"/>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8450548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0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2" descr="Image result for king philip's wa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7191375" y="2702427"/>
            <a:ext cx="4313238" cy="262472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first thanksgiving"/>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bwMode="auto">
          <a:xfrm>
            <a:off x="2589213" y="2706222"/>
            <a:ext cx="4313237" cy="2633005"/>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2313842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9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050" name="Picture 2" descr="http://3.bp.blogspot.com/-Ovcm0k59mxg/S2xtpAebvPI/AAAAAAAAACo/mY-YCHWUPxg/s1600/049belt.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715122" y="61579"/>
            <a:ext cx="6309139" cy="203093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wampanoag land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7126" y="2091026"/>
            <a:ext cx="8277485" cy="4610560"/>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7423249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2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9500" y="1230360"/>
            <a:ext cx="3536322" cy="475229"/>
          </a:xfrm>
        </p:spPr>
        <p:txBody>
          <a:bodyPr>
            <a:normAutofit fontScale="90000"/>
          </a:bodyPr>
          <a:lstStyle/>
          <a:p>
            <a:r>
              <a:rPr lang="en-US" dirty="0" smtClean="0"/>
              <a:t>Aquinnah </a:t>
            </a:r>
            <a:endParaRPr lang="en-US" dirty="0"/>
          </a:p>
        </p:txBody>
      </p:sp>
      <p:pic>
        <p:nvPicPr>
          <p:cNvPr id="5124" name="Picture 4" descr="Image result for moshu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3404" y="2800952"/>
            <a:ext cx="3544151" cy="289720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wampanoag lands"/>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6081956" y="2210603"/>
            <a:ext cx="5703018" cy="3778250"/>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4991410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9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593806" y="2144415"/>
            <a:ext cx="6266120" cy="4184024"/>
          </a:xfr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7942906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8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Myles Standish and Men Marching to </a:t>
            </a:r>
            <a:r>
              <a:rPr lang="en-US" sz="2400" dirty="0" err="1" smtClean="0"/>
              <a:t>Wessagussett</a:t>
            </a:r>
            <a:r>
              <a:rPr lang="en-US" sz="2400" dirty="0" smtClean="0"/>
              <a:t> to Murder Natives There</a:t>
            </a:r>
            <a:endParaRPr lang="en-US" dirty="0"/>
          </a:p>
        </p:txBody>
      </p:sp>
      <p:sp>
        <p:nvSpPr>
          <p:cNvPr id="3" name="Content Placeholder 2"/>
          <p:cNvSpPr>
            <a:spLocks noGrp="1"/>
          </p:cNvSpPr>
          <p:nvPr>
            <p:ph idx="1"/>
          </p:nvPr>
        </p:nvSpPr>
        <p:spPr/>
        <p:txBody>
          <a:bodyPr/>
          <a:lstStyle/>
          <a:p>
            <a:endParaRPr lang="en-US"/>
          </a:p>
        </p:txBody>
      </p:sp>
      <p:pic>
        <p:nvPicPr>
          <p:cNvPr id="2050" name="Picture 2" descr="Image result for wessagusset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5925" y="2307910"/>
            <a:ext cx="4572000" cy="3429001"/>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542058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2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592925" y="1905000"/>
            <a:ext cx="5224390" cy="3575785"/>
          </a:xfrm>
        </p:spPr>
      </p:pic>
      <p:pic>
        <p:nvPicPr>
          <p:cNvPr id="17410" name="Picture 2" descr="Image result for sacred paddle deer isla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6612" y="2434023"/>
            <a:ext cx="304800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5740628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1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sz="2000" dirty="0"/>
          </a:p>
        </p:txBody>
      </p:sp>
      <p:pic>
        <p:nvPicPr>
          <p:cNvPr id="4" name="Content Placeholder 3"/>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2589213" y="2125663"/>
            <a:ext cx="4313237" cy="3778250"/>
          </a:xfrm>
        </p:spPr>
      </p:pic>
      <p:pic>
        <p:nvPicPr>
          <p:cNvPr id="3074" name="Picture 2" descr="Image result for indian college at harvard"/>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7865031" y="2125663"/>
            <a:ext cx="2965926" cy="3778250"/>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0228926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3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7893</TotalTime>
  <Words>237</Words>
  <Application>Microsoft Office PowerPoint</Application>
  <PresentationFormat>Widescreen</PresentationFormat>
  <Paragraphs>23</Paragraphs>
  <Slides>27</Slides>
  <Notes>2</Notes>
  <HiddenSlides>0</HiddenSlides>
  <MMClips>28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 CENA</vt:lpstr>
      <vt:lpstr>Arial</vt:lpstr>
      <vt:lpstr>Calibri</vt:lpstr>
      <vt:lpstr>Century Gothic</vt:lpstr>
      <vt:lpstr>Palatino Linotype</vt:lpstr>
      <vt:lpstr>Wingdings 3</vt:lpstr>
      <vt:lpstr>Wisp</vt:lpstr>
      <vt:lpstr>The Truth about this Story: Reclaiming the Settler-Colonial Story in a Place called Saughtuket</vt:lpstr>
      <vt:lpstr>PowerPoint Presentation</vt:lpstr>
      <vt:lpstr>PowerPoint Presentation</vt:lpstr>
      <vt:lpstr>PowerPoint Presentation</vt:lpstr>
      <vt:lpstr>Aquinnah </vt:lpstr>
      <vt:lpstr>PowerPoint Presentation</vt:lpstr>
      <vt:lpstr>Myles Standish and Men Marching to Wessagussett to Murder Natives There</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                                Canoe Passage</vt:lpstr>
      <vt:lpstr>Fish Weir in Satucket River East Bridgewater, MA</vt:lpstr>
      <vt:lpstr>PowerPoint Presentation</vt:lpstr>
      <vt:lpstr>               1856</vt:lpstr>
      <vt:lpstr>Rev. James Keith House 1662</vt:lpstr>
      <vt:lpstr>From King Philip’s War a graphic novel</vt:lpstr>
      <vt:lpstr>PowerPoint Presentation</vt:lpstr>
      <vt:lpstr>PowerPoint Presentation</vt:lpstr>
      <vt:lpstr>PowerPoint Presentation</vt:lpstr>
      <vt:lpstr>PowerPoint Presentation</vt:lpstr>
      <vt:lpstr>PowerPoint Presentation</vt:lpstr>
      <vt:lpstr>PowerPoint Presentation</vt:lpstr>
    </vt:vector>
  </TitlesOfParts>
  <Company>Bridgewater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Good Relations by Being a Good Relative</dc:title>
  <dc:creator>Joyce Rain Anderson</dc:creator>
  <cp:lastModifiedBy>Joyce Rain Anderson</cp:lastModifiedBy>
  <cp:revision>64</cp:revision>
  <cp:lastPrinted>2018-05-17T18:03:34Z</cp:lastPrinted>
  <dcterms:created xsi:type="dcterms:W3CDTF">2016-11-06T18:18:48Z</dcterms:created>
  <dcterms:modified xsi:type="dcterms:W3CDTF">2018-05-17T21:37:41Z</dcterms:modified>
</cp:coreProperties>
</file>